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7"/>
  </p:notesMasterIdLst>
  <p:sldIdLst>
    <p:sldId id="301" r:id="rId2"/>
    <p:sldId id="256" r:id="rId3"/>
    <p:sldId id="286" r:id="rId4"/>
    <p:sldId id="289" r:id="rId5"/>
    <p:sldId id="276" r:id="rId6"/>
    <p:sldId id="295" r:id="rId7"/>
    <p:sldId id="264" r:id="rId8"/>
    <p:sldId id="265" r:id="rId9"/>
    <p:sldId id="259" r:id="rId10"/>
    <p:sldId id="269" r:id="rId11"/>
    <p:sldId id="262" r:id="rId12"/>
    <p:sldId id="293" r:id="rId13"/>
    <p:sldId id="297" r:id="rId14"/>
    <p:sldId id="299" r:id="rId15"/>
    <p:sldId id="300" r:id="rId16"/>
    <p:sldId id="272" r:id="rId17"/>
    <p:sldId id="302" r:id="rId18"/>
    <p:sldId id="298" r:id="rId19"/>
    <p:sldId id="288" r:id="rId20"/>
    <p:sldId id="292" r:id="rId21"/>
    <p:sldId id="290" r:id="rId22"/>
    <p:sldId id="291" r:id="rId23"/>
    <p:sldId id="277" r:id="rId24"/>
    <p:sldId id="294" r:id="rId25"/>
    <p:sldId id="303" r:id="rId26"/>
  </p:sldIdLst>
  <p:sldSz cx="9144000" cy="6858000" type="screen4x3"/>
  <p:notesSz cx="7010400" cy="9236075"/>
  <p:defaultTex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5F5F5F"/>
    <a:srgbClr val="FFE5E5"/>
    <a:srgbClr val="5211F5"/>
    <a:srgbClr val="EE3C18"/>
    <a:srgbClr val="000000"/>
    <a:srgbClr val="66FF9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8" autoAdjust="0"/>
    <p:restoredTop sz="86435" autoAdjust="0"/>
  </p:normalViewPr>
  <p:slideViewPr>
    <p:cSldViewPr>
      <p:cViewPr varScale="1">
        <p:scale>
          <a:sx n="62" d="100"/>
          <a:sy n="62" d="100"/>
        </p:scale>
        <p:origin x="984" y="72"/>
      </p:cViewPr>
      <p:guideLst>
        <p:guide orient="horz" pos="2160"/>
        <p:guide pos="2880"/>
      </p:guideLst>
    </p:cSldViewPr>
  </p:slideViewPr>
  <p:outlineViewPr>
    <p:cViewPr>
      <p:scale>
        <a:sx n="33" d="100"/>
        <a:sy n="33" d="100"/>
      </p:scale>
      <p:origin x="0" y="975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6888" cy="462120"/>
          </a:xfrm>
          <a:prstGeom prst="rect">
            <a:avLst/>
          </a:prstGeom>
        </p:spPr>
        <p:txBody>
          <a:bodyPr vert="horz" lIns="92930" tIns="46465" rIns="92930" bIns="46465" rtlCol="0"/>
          <a:lstStyle>
            <a:lvl1pPr algn="l">
              <a:defRPr sz="1200"/>
            </a:lvl1pPr>
          </a:lstStyle>
          <a:p>
            <a:pPr>
              <a:defRPr/>
            </a:pPr>
            <a:endParaRPr lang="en-US"/>
          </a:p>
        </p:txBody>
      </p:sp>
      <p:sp>
        <p:nvSpPr>
          <p:cNvPr id="3" name="Date Placeholder 2"/>
          <p:cNvSpPr>
            <a:spLocks noGrp="1"/>
          </p:cNvSpPr>
          <p:nvPr>
            <p:ph type="dt" idx="1"/>
          </p:nvPr>
        </p:nvSpPr>
        <p:spPr>
          <a:xfrm>
            <a:off x="3971926" y="0"/>
            <a:ext cx="3036888" cy="462120"/>
          </a:xfrm>
          <a:prstGeom prst="rect">
            <a:avLst/>
          </a:prstGeom>
        </p:spPr>
        <p:txBody>
          <a:bodyPr vert="horz" lIns="92930" tIns="46465" rIns="92930" bIns="46465" rtlCol="0"/>
          <a:lstStyle>
            <a:lvl1pPr algn="r">
              <a:defRPr sz="1200"/>
            </a:lvl1pPr>
          </a:lstStyle>
          <a:p>
            <a:pPr>
              <a:defRPr/>
            </a:pPr>
            <a:fld id="{2C64864E-A686-4082-83A8-21AF2BA5D1F5}" type="datetimeFigureOut">
              <a:rPr lang="en-US"/>
              <a:pPr>
                <a:defRPr/>
              </a:pPr>
              <a:t>7/5/2023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930" tIns="46465" rIns="92930" bIns="46465" rtlCol="0" anchor="ctr"/>
          <a:lstStyle/>
          <a:p>
            <a:pPr lvl="0"/>
            <a:endParaRPr lang="en-US" noProof="0" smtClean="0"/>
          </a:p>
        </p:txBody>
      </p:sp>
      <p:sp>
        <p:nvSpPr>
          <p:cNvPr id="5" name="Notes Placeholder 4"/>
          <p:cNvSpPr>
            <a:spLocks noGrp="1"/>
          </p:cNvSpPr>
          <p:nvPr>
            <p:ph type="body" sz="quarter" idx="3"/>
          </p:nvPr>
        </p:nvSpPr>
        <p:spPr>
          <a:xfrm>
            <a:off x="700089" y="4386190"/>
            <a:ext cx="5610225" cy="4157496"/>
          </a:xfrm>
          <a:prstGeom prst="rect">
            <a:avLst/>
          </a:prstGeom>
        </p:spPr>
        <p:txBody>
          <a:bodyPr vert="horz" lIns="92930" tIns="46465" rIns="92930" bIns="4646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772379"/>
            <a:ext cx="3036888" cy="462120"/>
          </a:xfrm>
          <a:prstGeom prst="rect">
            <a:avLst/>
          </a:prstGeom>
        </p:spPr>
        <p:txBody>
          <a:bodyPr vert="horz" lIns="92930" tIns="46465" rIns="92930" bIns="46465"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1926" y="8772379"/>
            <a:ext cx="3036888" cy="462120"/>
          </a:xfrm>
          <a:prstGeom prst="rect">
            <a:avLst/>
          </a:prstGeom>
        </p:spPr>
        <p:txBody>
          <a:bodyPr vert="horz" wrap="square" lIns="92930" tIns="46465" rIns="92930" bIns="46465" numCol="1" anchor="b" anchorCtr="0" compatLnSpc="1">
            <a:prstTxWarp prst="textNoShape">
              <a:avLst/>
            </a:prstTxWarp>
          </a:bodyPr>
          <a:lstStyle>
            <a:lvl1pPr algn="r">
              <a:defRPr sz="1200"/>
            </a:lvl1pPr>
          </a:lstStyle>
          <a:p>
            <a:pPr>
              <a:defRPr/>
            </a:pPr>
            <a:fld id="{5CD41D7B-867E-4DEC-B468-207A0B4E64C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D8D5CA9F-217D-4FB2-BADE-4B81CE2E5996}" type="slidenum">
              <a:rPr lang="en-US" altLang="en-US" smtClean="0"/>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FADFA1B0-F47F-45B4-A26D-033DE86E18FC}" type="slidenum">
              <a:rPr lang="en-US" altLang="en-US" smtClean="0"/>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E3C46CBD-55C5-4729-B34B-499A2D301457}" type="slidenum">
              <a:rPr lang="en-US" altLang="en-US" smtClean="0"/>
              <a:pPr/>
              <a:t>5</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AAE9C125-0548-4F14-8710-9A8DE37AACE9}" type="slidenum">
              <a:rPr lang="en-US" altLang="en-US" smtClean="0"/>
              <a:pPr/>
              <a:t>8</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BE63864B-D76F-404B-BB48-9F0FBBA25502}" type="slidenum">
              <a:rPr lang="en-US" altLang="en-US" smtClean="0"/>
              <a:pPr/>
              <a:t>10</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9317E36C-C167-47C2-84E5-1580DE41A396}" type="slidenum">
              <a:rPr lang="en-US" altLang="en-US" smtClean="0"/>
              <a:pPr/>
              <a:t>19</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D41D7B-867E-4DEC-B468-207A0B4E64C3}" type="slidenum">
              <a:rPr lang="en-US" altLang="en-US" smtClean="0"/>
              <a:pPr>
                <a:defRPr/>
              </a:pPr>
              <a:t>23</a:t>
            </a:fld>
            <a:endParaRPr lang="en-US" altLang="en-US"/>
          </a:p>
        </p:txBody>
      </p:sp>
    </p:spTree>
    <p:extLst>
      <p:ext uri="{BB962C8B-B14F-4D97-AF65-F5344CB8AC3E}">
        <p14:creationId xmlns:p14="http://schemas.microsoft.com/office/powerpoint/2010/main" val="1784332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CB4C3F0-2822-410E-9B55-CE0C1B6C4789}"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29272674"/>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1" name="applause.wav"/>
          </p:stSnd>
        </p:sndAc>
      </p:transition>
    </mc:Choice>
    <mc:Fallback xmlns="">
      <p:transition spd="slow">
        <p:fade/>
        <p:sndAc>
          <p:stSnd>
            <p:snd r:embed="rId3" name="applaus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4BAF232-0177-4B0D-84F4-EDC8C5716973}"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84730800"/>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1" name="applause.wav"/>
          </p:stSnd>
        </p:sndAc>
      </p:transition>
    </mc:Choice>
    <mc:Fallback xmlns="">
      <p:transition spd="slow">
        <p:fade/>
        <p:sndAc>
          <p:stSnd>
            <p:snd r:embed="rId3" name="applaus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ECB486B-FB6A-4F55-854F-4F9A400A0661}"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83915785"/>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1" name="applause.wav"/>
          </p:stSnd>
        </p:sndAc>
      </p:transition>
    </mc:Choice>
    <mc:Fallback xmlns="">
      <p:transition spd="slow">
        <p:fade/>
        <p:sndAc>
          <p:stSnd>
            <p:snd r:embed="rId3" name="applause.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763B083-7546-4C4A-976E-D9CF2CBF363A}"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96022445"/>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1" name="applause.wav"/>
          </p:stSnd>
        </p:sndAc>
      </p:transition>
    </mc:Choice>
    <mc:Fallback xmlns="">
      <p:transition spd="slow">
        <p:fade/>
        <p:sndAc>
          <p:stSnd>
            <p:snd r:embed="rId3" name="applause.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D7539CE-BC78-4C7C-8F77-FEEB64E30F77}"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90608708"/>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1" name="applause.wav"/>
          </p:stSnd>
        </p:sndAc>
      </p:transition>
    </mc:Choice>
    <mc:Fallback xmlns="">
      <p:transition spd="slow">
        <p:fade/>
        <p:sndAc>
          <p:stSnd>
            <p:snd r:embed="rId3" name="applaus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4A8AF4B-8440-4198-8C29-DCE27400058D}"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75168845"/>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1" name="applause.wav"/>
          </p:stSnd>
        </p:sndAc>
      </p:transition>
    </mc:Choice>
    <mc:Fallback xmlns="">
      <p:transition spd="slow">
        <p:fade/>
        <p:sndAc>
          <p:stSnd>
            <p:snd r:embed="rId3" name="applaus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BE75328-8095-4E4E-860E-9E81B55CA8D9}"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49427993"/>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1" name="applause.wav"/>
          </p:stSnd>
        </p:sndAc>
      </p:transition>
    </mc:Choice>
    <mc:Fallback xmlns="">
      <p:transition spd="slow">
        <p:fade/>
        <p:sndAc>
          <p:stSnd>
            <p:snd r:embed="rId3" name="applaus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C98FCA71-AAD0-4969-8A33-56F4F5027580}" type="slidenum">
              <a:rPr lang="en-US" altLang="en-US"/>
              <a:pPr>
                <a:defRPr/>
              </a:pPr>
              <a:t>‹#›</a:t>
            </a:fld>
            <a:endParaRPr lang="en-US"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90312065"/>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1" name="applause.wav"/>
          </p:stSnd>
        </p:sndAc>
      </p:transition>
    </mc:Choice>
    <mc:Fallback xmlns="">
      <p:transition spd="slow">
        <p:fade/>
        <p:sndAc>
          <p:stSnd>
            <p:snd r:embed="rId3" name="applaus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ADCA73FF-81E5-4EF5-8840-3DFFC0B3F2B5}" type="slidenum">
              <a:rPr lang="en-US" altLang="en-US"/>
              <a:pPr>
                <a:defRPr/>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95942332"/>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1" name="applause.wav"/>
          </p:stSnd>
        </p:sndAc>
      </p:transition>
    </mc:Choice>
    <mc:Fallback xmlns="">
      <p:transition spd="slow">
        <p:fade/>
        <p:sndAc>
          <p:stSnd>
            <p:snd r:embed="rId3" name="applaus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CB80CB7D-9395-4F3C-9D14-87641940400D}" type="slidenum">
              <a:rPr lang="en-US" altLang="en-US"/>
              <a:pPr>
                <a:defRPr/>
              </a:pPr>
              <a:t>‹#›</a:t>
            </a:fld>
            <a:endParaRPr lang="en-US" alt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83617007"/>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1" name="applause.wav"/>
          </p:stSnd>
        </p:sndAc>
      </p:transition>
    </mc:Choice>
    <mc:Fallback xmlns="">
      <p:transition spd="slow">
        <p:fade/>
        <p:sndAc>
          <p:stSnd>
            <p:snd r:embed="rId3" name="applaus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29791CC-E852-48BC-B7D3-F0C7B69C467E}"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43929040"/>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1" name="applause.wav"/>
          </p:stSnd>
        </p:sndAc>
      </p:transition>
    </mc:Choice>
    <mc:Fallback xmlns="">
      <p:transition spd="slow">
        <p:fade/>
        <p:sndAc>
          <p:stSnd>
            <p:snd r:embed="rId3" name="applaus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C2D9485-703F-4F4A-8AD1-C666707958C7}" type="slidenum">
              <a:rPr lang="en-US" altLang="en-US"/>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05160128"/>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1" name="applause.wav"/>
          </p:stSnd>
        </p:sndAc>
      </p:transition>
    </mc:Choice>
    <mc:Fallback xmlns="">
      <p:transition spd="slow">
        <p:fade/>
        <p:sndAc>
          <p:stSnd>
            <p:snd r:embed="rId3" name="applaus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3371434-BFE2-4B16-BAD3-9298F7466A18}"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0160426"/>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1" name="applause.wav"/>
          </p:stSnd>
        </p:sndAc>
      </p:transition>
    </mc:Choice>
    <mc:Fallback xmlns="">
      <p:transition spd="slow">
        <p:fade/>
        <p:sndAc>
          <p:stSnd>
            <p:snd r:embed="rId3" name="applaus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373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0E8B056B-DD01-4198-8710-F600E00CA00C}" type="slidenum">
              <a:rPr lang="en-US" altLang="en-US"/>
              <a:pPr>
                <a:defRPr/>
              </a:pPr>
              <a:t>‹#›</a:t>
            </a:fld>
            <a:endParaRPr lang="en-US" alt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7373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7373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7373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3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7373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034" name="Freeform 12"/>
            <p:cNvSpPr>
              <a:spLocks/>
            </p:cNvSpPr>
            <p:nvPr/>
          </p:nvSpPr>
          <p:spPr bwMode="hidden">
            <a:xfrm>
              <a:off x="0" y="0"/>
              <a:ext cx="5758" cy="1776"/>
            </a:xfrm>
            <a:custGeom>
              <a:avLst/>
              <a:gdLst>
                <a:gd name="T0" fmla="*/ 0 w 5740"/>
                <a:gd name="T1" fmla="*/ 0 h 1906"/>
                <a:gd name="T2" fmla="*/ 0 w 5740"/>
                <a:gd name="T3" fmla="*/ 403 h 1906"/>
                <a:gd name="T4" fmla="*/ 6149 w 5740"/>
                <a:gd name="T5" fmla="*/ 403 h 1906"/>
                <a:gd name="T6" fmla="*/ 614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374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374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7374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mc:AlternateContent xmlns:mc="http://schemas.openxmlformats.org/markup-compatibility/2006" xmlns:p14="http://schemas.microsoft.com/office/powerpoint/2010/main">
    <mc:Choice Requires="p14">
      <p:transition spd="slow" p14:dur="4000">
        <p14:vortex/>
        <p:sndAc>
          <p:stSnd>
            <p:snd r:embed="rId15" name="applause.wav"/>
          </p:stSnd>
        </p:sndAc>
      </p:transition>
    </mc:Choice>
    <mc:Fallback xmlns="">
      <p:transition spd="slow">
        <p:fade/>
        <p:sndAc>
          <p:stSnd>
            <p:snd r:embed="rId16" name="applause.wav"/>
          </p:stSnd>
        </p:sndAc>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18" Type="http://schemas.openxmlformats.org/officeDocument/2006/relationships/image" Target="../media/image23.png"/><Relationship Id="rId3" Type="http://schemas.openxmlformats.org/officeDocument/2006/relationships/image" Target="../media/image10.png"/><Relationship Id="rId21" Type="http://schemas.openxmlformats.org/officeDocument/2006/relationships/image" Target="../media/image26.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jpeg"/><Relationship Id="rId2" Type="http://schemas.openxmlformats.org/officeDocument/2006/relationships/notesSlide" Target="../notesSlides/notesSlide6.xml"/><Relationship Id="rId16" Type="http://schemas.openxmlformats.org/officeDocument/2006/relationships/image" Target="../media/image22.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4.png"/><Relationship Id="rId4" Type="http://schemas.openxmlformats.org/officeDocument/2006/relationships/hyperlink" Target="http://www.google.com.pk/imgres?imgurl=http://www.actatek.net.au/images/Actatek-melbourne.gif&amp;imgrefurl=http://www.actatek.net.au/uses-of-actatek.html&amp;usg=__un6435-VYoS5j1UJS646lJzUoW4=&amp;h=128&amp;w=316&amp;sz=8&amp;hl=en&amp;start=10&amp;itbs=1&amp;tbnid=dwbym5W-GC0JDM:&amp;tbnh=47&amp;tbnw=117&amp;prev=/images?q%3DActatek%26hl%3Den%26gbv%3D2%26tbs%3Disch:1" TargetMode="External"/><Relationship Id="rId9" Type="http://schemas.openxmlformats.org/officeDocument/2006/relationships/image" Target="../media/image15.pn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2.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4.png"/><Relationship Id="rId3" Type="http://schemas.openxmlformats.org/officeDocument/2006/relationships/image" Target="../media/image40.png"/><Relationship Id="rId7" Type="http://schemas.openxmlformats.org/officeDocument/2006/relationships/image" Target="../media/image44.jpeg"/><Relationship Id="rId12" Type="http://schemas.openxmlformats.org/officeDocument/2006/relationships/image" Target="../media/image49.jpeg"/><Relationship Id="rId17" Type="http://schemas.openxmlformats.org/officeDocument/2006/relationships/image" Target="../media/image53.png"/><Relationship Id="rId2" Type="http://schemas.openxmlformats.org/officeDocument/2006/relationships/image" Target="../media/image39.png"/><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1.png"/><Relationship Id="rId10" Type="http://schemas.openxmlformats.org/officeDocument/2006/relationships/image" Target="../media/image47.pn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4.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3.jpg"/><Relationship Id="rId5" Type="http://schemas.openxmlformats.org/officeDocument/2006/relationships/image" Target="../media/image58.png"/><Relationship Id="rId10" Type="http://schemas.openxmlformats.org/officeDocument/2006/relationships/image" Target="../media/image62.png"/><Relationship Id="rId4" Type="http://schemas.openxmlformats.org/officeDocument/2006/relationships/image" Target="../media/image57.png"/><Relationship Id="rId9" Type="http://schemas.openxmlformats.org/officeDocument/2006/relationships/image" Target="../media/image2.jpeg"/></Relationships>
</file>

<file path=ppt/slides/_rels/slide23.xml.rels><?xml version="1.0" encoding="UTF-8" standalone="yes"?>
<Relationships xmlns="http://schemas.openxmlformats.org/package/2006/relationships"><Relationship Id="rId8" Type="http://schemas.openxmlformats.org/officeDocument/2006/relationships/hyperlink" Target="mailto:csfsd@icilpk.com" TargetMode="External"/><Relationship Id="rId3" Type="http://schemas.openxmlformats.org/officeDocument/2006/relationships/image" Target="../media/image2.jpeg"/><Relationship Id="rId7" Type="http://schemas.openxmlformats.org/officeDocument/2006/relationships/hyperlink" Target="mailto:yasin@icilpk.com" TargetMode="External"/><Relationship Id="rId12" Type="http://schemas.openxmlformats.org/officeDocument/2006/relationships/hyperlink" Target="mailto:quetta@icilpk.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mailto:cslhr@icilpk.com" TargetMode="External"/><Relationship Id="rId11" Type="http://schemas.openxmlformats.org/officeDocument/2006/relationships/hyperlink" Target="mailto:Sup_verihyd@icilpk.com" TargetMode="External"/><Relationship Id="rId5" Type="http://schemas.openxmlformats.org/officeDocument/2006/relationships/hyperlink" Target="mailto:tasneem@icilpk.com" TargetMode="External"/><Relationship Id="rId10" Type="http://schemas.openxmlformats.org/officeDocument/2006/relationships/hyperlink" Target="mailto:zahid@icilpk.com" TargetMode="External"/><Relationship Id="rId4" Type="http://schemas.openxmlformats.org/officeDocument/2006/relationships/hyperlink" Target="mailto:tmkt@icilpk.com" TargetMode="External"/><Relationship Id="rId9" Type="http://schemas.openxmlformats.org/officeDocument/2006/relationships/hyperlink" Target="mailto:gujranwala@icilpk.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icilskt@pakbizinfo.com" TargetMode="External"/><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hyperlink" Target="mailto:icilsukkur@icilpk.com" TargetMode="External"/><Relationship Id="rId4" Type="http://schemas.openxmlformats.org/officeDocument/2006/relationships/hyperlink" Target="mailto:ejaz@icilpk.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icilpk.com/"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smtClean="0"/>
              <a:t> </a:t>
            </a:r>
            <a:endParaRPr lang="en-US" dirty="0" smtClean="0">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5188"/>
    </mc:Choice>
    <mc:Fallback xmlns="">
      <p:transition advTm="518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990600" y="1172369"/>
            <a:ext cx="11156950" cy="715963"/>
          </a:xfrm>
        </p:spPr>
        <p:txBody>
          <a:bodyPr/>
          <a:lstStyle/>
          <a:p>
            <a:pPr eaLnBrk="1" hangingPunct="1"/>
            <a:r>
              <a:rPr lang="en-US" altLang="en-US" sz="3200" dirty="0" smtClean="0">
                <a:solidFill>
                  <a:schemeClr val="tx1"/>
                </a:solidFill>
                <a:effectLst/>
              </a:rPr>
              <a:t>Global Debt Collection Service           </a:t>
            </a:r>
          </a:p>
        </p:txBody>
      </p:sp>
      <p:sp>
        <p:nvSpPr>
          <p:cNvPr id="17411" name="Text Box 9"/>
          <p:cNvSpPr txBox="1">
            <a:spLocks noChangeArrowheads="1"/>
          </p:cNvSpPr>
          <p:nvPr/>
        </p:nvSpPr>
        <p:spPr bwMode="auto">
          <a:xfrm>
            <a:off x="88900" y="3581400"/>
            <a:ext cx="8753935"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600" b="1" dirty="0">
                <a:solidFill>
                  <a:srgbClr val="5211F5"/>
                </a:solidFill>
              </a:rPr>
              <a:t>RMS Annual  Membership -</a:t>
            </a:r>
            <a:r>
              <a:rPr lang="en-US" altLang="en-US" sz="1600" b="1" dirty="0">
                <a:solidFill>
                  <a:schemeClr val="hlink"/>
                </a:solidFill>
              </a:rPr>
              <a:t>  </a:t>
            </a:r>
            <a:r>
              <a:rPr lang="en-US" altLang="en-US" sz="1600" b="1" dirty="0"/>
              <a:t>It entitle subscriber to have </a:t>
            </a:r>
            <a:r>
              <a:rPr lang="en-US" altLang="en-US" sz="1600" b="1" dirty="0" smtClean="0"/>
              <a:t>access to ICIL </a:t>
            </a:r>
            <a:r>
              <a:rPr lang="en-US" altLang="en-US" sz="1600" b="1" dirty="0"/>
              <a:t>global collection network, </a:t>
            </a:r>
            <a:endParaRPr lang="en-US" altLang="en-US" sz="1600" b="1" dirty="0" smtClean="0"/>
          </a:p>
          <a:p>
            <a:pPr>
              <a:spcBef>
                <a:spcPct val="0"/>
              </a:spcBef>
              <a:buClrTx/>
              <a:buSzTx/>
              <a:buFontTx/>
              <a:buNone/>
            </a:pPr>
            <a:r>
              <a:rPr lang="en-US" altLang="en-US" sz="1600" b="1" dirty="0" smtClean="0"/>
              <a:t>subscriber can </a:t>
            </a:r>
            <a:r>
              <a:rPr lang="en-US" altLang="en-US" sz="1600" b="1" dirty="0"/>
              <a:t>export  </a:t>
            </a:r>
            <a:r>
              <a:rPr lang="en-US" altLang="en-US" sz="1600" b="1" dirty="0" smtClean="0"/>
              <a:t>unlimited </a:t>
            </a:r>
            <a:r>
              <a:rPr lang="en-US" altLang="en-US" sz="1600" b="1" dirty="0"/>
              <a:t>consignment anywhere in the  world. At the end of credit period  </a:t>
            </a:r>
          </a:p>
          <a:p>
            <a:pPr>
              <a:spcBef>
                <a:spcPct val="0"/>
              </a:spcBef>
              <a:buClrTx/>
              <a:buSzTx/>
              <a:buFontTx/>
              <a:buNone/>
            </a:pPr>
            <a:r>
              <a:rPr lang="en-US" altLang="en-US" sz="1600" b="1" dirty="0"/>
              <a:t>the exporter </a:t>
            </a:r>
            <a:r>
              <a:rPr lang="en-US" altLang="en-US" sz="1600" b="1" dirty="0" smtClean="0"/>
              <a:t> can either extend </a:t>
            </a:r>
            <a:r>
              <a:rPr lang="en-US" altLang="en-US" sz="1600" b="1" dirty="0"/>
              <a:t>credit period or </a:t>
            </a:r>
            <a:r>
              <a:rPr lang="en-US" altLang="en-US" sz="1600" b="1" dirty="0" smtClean="0"/>
              <a:t>ask </a:t>
            </a:r>
            <a:r>
              <a:rPr lang="en-US" altLang="en-US" sz="1600" b="1" dirty="0"/>
              <a:t>ICIL partner </a:t>
            </a:r>
            <a:r>
              <a:rPr lang="en-US" altLang="en-US" sz="1600" b="1" dirty="0" smtClean="0"/>
              <a:t>to collect the outstanding export</a:t>
            </a:r>
          </a:p>
          <a:p>
            <a:pPr>
              <a:spcBef>
                <a:spcPct val="0"/>
              </a:spcBef>
              <a:buClrTx/>
              <a:buSzTx/>
              <a:buFontTx/>
              <a:buNone/>
            </a:pPr>
            <a:r>
              <a:rPr lang="en-US" altLang="en-US" sz="1600" b="1" dirty="0" smtClean="0"/>
              <a:t> processed.   </a:t>
            </a:r>
            <a:endParaRPr lang="en-US" altLang="en-US" sz="1600" b="1" dirty="0"/>
          </a:p>
          <a:p>
            <a:pPr>
              <a:spcBef>
                <a:spcPct val="0"/>
              </a:spcBef>
              <a:buClrTx/>
              <a:buSzTx/>
              <a:buFontTx/>
              <a:buNone/>
            </a:pPr>
            <a:endParaRPr lang="en-US" altLang="en-US" sz="1600" b="1" dirty="0"/>
          </a:p>
          <a:p>
            <a:pPr>
              <a:spcBef>
                <a:spcPct val="0"/>
              </a:spcBef>
              <a:buClrTx/>
              <a:buSzTx/>
              <a:buFontTx/>
              <a:buNone/>
            </a:pPr>
            <a:r>
              <a:rPr lang="en-US" altLang="en-US" sz="1600" b="1" dirty="0"/>
              <a:t>Terms:  NO COLLECTION - NO COMMISSION</a:t>
            </a:r>
          </a:p>
          <a:p>
            <a:pPr>
              <a:spcBef>
                <a:spcPct val="0"/>
              </a:spcBef>
              <a:buClrTx/>
              <a:buSzTx/>
              <a:buFontTx/>
              <a:buNone/>
            </a:pPr>
            <a:r>
              <a:rPr lang="en-US" sz="1600" b="1" dirty="0"/>
              <a:t>During the membership the exporter can get one BIR on its foreign buyer </a:t>
            </a:r>
            <a:endParaRPr lang="en-US" altLang="en-US" sz="1600" b="1" dirty="0"/>
          </a:p>
        </p:txBody>
      </p:sp>
      <p:sp>
        <p:nvSpPr>
          <p:cNvPr id="17412" name="TextBox 7"/>
          <p:cNvSpPr txBox="1">
            <a:spLocks noChangeArrowheads="1"/>
          </p:cNvSpPr>
          <p:nvPr/>
        </p:nvSpPr>
        <p:spPr bwMode="auto">
          <a:xfrm>
            <a:off x="88900" y="2178527"/>
            <a:ext cx="754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600" b="1" dirty="0" smtClean="0"/>
              <a:t>Doing Business </a:t>
            </a:r>
            <a:r>
              <a:rPr lang="en-US" altLang="en-US" sz="1600" b="1" dirty="0"/>
              <a:t>globally is becoming riskier day by day.</a:t>
            </a:r>
          </a:p>
          <a:p>
            <a:pPr>
              <a:spcBef>
                <a:spcPct val="0"/>
              </a:spcBef>
              <a:buClrTx/>
              <a:buSzTx/>
              <a:buFontTx/>
              <a:buNone/>
            </a:pPr>
            <a:r>
              <a:rPr lang="en-US" altLang="en-US" sz="1600" b="1" dirty="0"/>
              <a:t>Approx. 40 % of Pakistan Export is without LC which is a </a:t>
            </a:r>
            <a:r>
              <a:rPr lang="en-US" altLang="en-US" sz="1600" b="1" dirty="0" smtClean="0"/>
              <a:t> Global Credit </a:t>
            </a:r>
            <a:r>
              <a:rPr lang="en-US" altLang="en-US" sz="1600" b="1" dirty="0"/>
              <a:t>Risk.</a:t>
            </a:r>
          </a:p>
        </p:txBody>
      </p:sp>
      <p:sp>
        <p:nvSpPr>
          <p:cNvPr id="17413" name="TextBox 8"/>
          <p:cNvSpPr txBox="1">
            <a:spLocks noChangeArrowheads="1"/>
          </p:cNvSpPr>
          <p:nvPr/>
        </p:nvSpPr>
        <p:spPr bwMode="auto">
          <a:xfrm>
            <a:off x="88900" y="3052922"/>
            <a:ext cx="6769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800" b="1" dirty="0"/>
              <a:t>ICIL </a:t>
            </a:r>
            <a:r>
              <a:rPr lang="en-US" altLang="en-US" sz="1800" b="1" dirty="0" smtClean="0"/>
              <a:t>Global RMS/Debt Collection service is provided though: </a:t>
            </a:r>
            <a:r>
              <a:rPr lang="en-US" altLang="en-US" sz="1800" dirty="0" smtClean="0"/>
              <a:t> </a:t>
            </a:r>
            <a:endParaRPr lang="en-US" altLang="en-US" sz="1800" dirty="0"/>
          </a:p>
        </p:txBody>
      </p:sp>
      <p:pic>
        <p:nvPicPr>
          <p:cNvPr id="174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3438" y="214313"/>
            <a:ext cx="213677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Tm="367"/>
    </mc:Choice>
    <mc:Fallback xmlns="">
      <p:transition advTm="36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327025" y="1544638"/>
            <a:ext cx="8229600" cy="411162"/>
          </a:xfrm>
        </p:spPr>
        <p:txBody>
          <a:bodyPr/>
          <a:lstStyle/>
          <a:p>
            <a:pPr eaLnBrk="1" hangingPunct="1"/>
            <a:r>
              <a:rPr lang="en-US" altLang="en-US" sz="3200" u="sng" dirty="0" smtClean="0">
                <a:solidFill>
                  <a:schemeClr val="tx1"/>
                </a:solidFill>
                <a:effectLst/>
              </a:rPr>
              <a:t>Business Training Services (BT)</a:t>
            </a:r>
          </a:p>
        </p:txBody>
      </p:sp>
      <p:sp>
        <p:nvSpPr>
          <p:cNvPr id="22531" name="TextBox 11"/>
          <p:cNvSpPr txBox="1">
            <a:spLocks noChangeArrowheads="1"/>
          </p:cNvSpPr>
          <p:nvPr/>
        </p:nvSpPr>
        <p:spPr bwMode="auto">
          <a:xfrm>
            <a:off x="533400" y="2436813"/>
            <a:ext cx="8763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342900" indent="-342900">
              <a:spcBef>
                <a:spcPct val="0"/>
              </a:spcBef>
              <a:buClrTx/>
              <a:buSzTx/>
              <a:defRPr/>
            </a:pPr>
            <a:r>
              <a:rPr lang="en-US" altLang="en-US" sz="1600" dirty="0" smtClean="0"/>
              <a:t>ICIL-BT conducts open enrolment course &amp; in-house training courses</a:t>
            </a:r>
          </a:p>
          <a:p>
            <a:pPr>
              <a:spcBef>
                <a:spcPct val="0"/>
              </a:spcBef>
              <a:buClrTx/>
              <a:buSzTx/>
              <a:buFont typeface="Wingdings" panose="05000000000000000000" pitchFamily="2" charset="2"/>
              <a:buNone/>
              <a:defRPr/>
            </a:pPr>
            <a:r>
              <a:rPr lang="en-US" altLang="en-US" sz="1600" dirty="0" smtClean="0"/>
              <a:t>.</a:t>
            </a:r>
          </a:p>
          <a:p>
            <a:pPr marL="342900" indent="-342900">
              <a:spcBef>
                <a:spcPct val="0"/>
              </a:spcBef>
              <a:buClrTx/>
              <a:buSzTx/>
              <a:defRPr/>
            </a:pPr>
            <a:r>
              <a:rPr lang="en-US" altLang="en-US" sz="1600" dirty="0" smtClean="0"/>
              <a:t>ICIL-BT past &amp; current training courses are given on its website. (www.icilpk.com\btu)</a:t>
            </a:r>
          </a:p>
          <a:p>
            <a:pPr>
              <a:spcBef>
                <a:spcPct val="0"/>
              </a:spcBef>
              <a:buClrTx/>
              <a:buSzTx/>
              <a:buFont typeface="Wingdings" panose="05000000000000000000" pitchFamily="2" charset="2"/>
              <a:buNone/>
              <a:defRPr/>
            </a:pPr>
            <a:endParaRPr lang="en-US" altLang="en-US" sz="1600" dirty="0" smtClean="0"/>
          </a:p>
          <a:p>
            <a:pPr marL="342900" indent="-342900">
              <a:spcBef>
                <a:spcPct val="0"/>
              </a:spcBef>
              <a:buClrTx/>
              <a:buSzTx/>
              <a:defRPr/>
            </a:pPr>
            <a:r>
              <a:rPr lang="en-US" altLang="en-US" sz="1600" dirty="0" smtClean="0"/>
              <a:t>ICIL- BT have large number of local &amp; foreign </a:t>
            </a:r>
            <a:r>
              <a:rPr lang="en-US" altLang="en-US" sz="1600" smtClean="0"/>
              <a:t>trainers on </a:t>
            </a:r>
            <a:r>
              <a:rPr lang="en-US" altLang="en-US" sz="1600" dirty="0" smtClean="0"/>
              <a:t>it panel.</a:t>
            </a:r>
          </a:p>
        </p:txBody>
      </p:sp>
      <p:pic>
        <p:nvPicPr>
          <p:cNvPr id="19460" name="Picture 18" descr="MPj042776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92562"/>
            <a:ext cx="9144000" cy="28654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3438" y="214313"/>
            <a:ext cx="213677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Tm="361"/>
    </mc:Choice>
    <mc:Fallback xmlns="">
      <p:transition advTm="36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07720"/>
            <a:ext cx="8534400" cy="1143000"/>
          </a:xfrm>
        </p:spPr>
        <p:txBody>
          <a:bodyPr/>
          <a:lstStyle/>
          <a:p>
            <a:pPr>
              <a:defRPr/>
            </a:pPr>
            <a:r>
              <a:rPr lang="en-US" sz="3200" dirty="0">
                <a:effectLst/>
                <a:latin typeface="Garamond" panose="02020404030301010803" pitchFamily="18" charset="0"/>
              </a:rPr>
              <a:t>ICIL </a:t>
            </a:r>
            <a:r>
              <a:rPr lang="en-US" sz="3200" dirty="0" smtClean="0">
                <a:effectLst/>
                <a:latin typeface="Garamond" panose="02020404030301010803" pitchFamily="18" charset="0"/>
              </a:rPr>
              <a:t>–Regulatory  compliance  </a:t>
            </a:r>
            <a:r>
              <a:rPr lang="en-US" sz="3200" dirty="0">
                <a:effectLst/>
                <a:latin typeface="Garamond" panose="02020404030301010803" pitchFamily="18" charset="0"/>
              </a:rPr>
              <a:t>Service </a:t>
            </a:r>
            <a:endParaRPr lang="en-US" sz="3200" dirty="0">
              <a:latin typeface="Garamond" panose="02020404030301010803" pitchFamily="18" charset="0"/>
            </a:endParaRPr>
          </a:p>
        </p:txBody>
      </p:sp>
      <p:sp>
        <p:nvSpPr>
          <p:cNvPr id="3" name="Rectangle 2"/>
          <p:cNvSpPr/>
          <p:nvPr/>
        </p:nvSpPr>
        <p:spPr>
          <a:xfrm>
            <a:off x="838200" y="1981200"/>
            <a:ext cx="7848600" cy="2308225"/>
          </a:xfrm>
          <a:prstGeom prst="rect">
            <a:avLst/>
          </a:prstGeom>
        </p:spPr>
        <p:txBody>
          <a:bodyPr>
            <a:spAutoFit/>
          </a:bodyPr>
          <a:lstStyle/>
          <a:p>
            <a:pPr marL="342900" indent="-342900">
              <a:spcBef>
                <a:spcPts val="0"/>
              </a:spcBef>
              <a:spcAft>
                <a:spcPts val="0"/>
              </a:spcAft>
              <a:buFont typeface="Symbol" panose="05050102010706020507" pitchFamily="18" charset="2"/>
              <a:buChar char=""/>
              <a:defRPr/>
            </a:pPr>
            <a:r>
              <a:rPr lang="en-US" sz="1600" b="1" dirty="0">
                <a:ea typeface="Calibri" panose="020F0502020204030204" pitchFamily="34" charset="0"/>
              </a:rPr>
              <a:t>ICIL KYE Service involves Background Screening  i.e., Degree Verification from local as well as International Universities / Educational Institutions, Employment Check,  Reference Check and Address Verifications.</a:t>
            </a:r>
          </a:p>
          <a:p>
            <a:pPr marL="342900" indent="-342900">
              <a:spcBef>
                <a:spcPts val="0"/>
              </a:spcBef>
              <a:spcAft>
                <a:spcPts val="0"/>
              </a:spcAft>
              <a:buFont typeface="Symbol" panose="05050102010706020507" pitchFamily="18" charset="2"/>
              <a:buChar char=""/>
              <a:defRPr/>
            </a:pPr>
            <a:endParaRPr lang="en-US" sz="1600" b="1" dirty="0">
              <a:ea typeface="Calibri" panose="020F0502020204030204" pitchFamily="34" charset="0"/>
            </a:endParaRPr>
          </a:p>
          <a:p>
            <a:pPr marL="342900" indent="-342900">
              <a:spcBef>
                <a:spcPts val="0"/>
              </a:spcBef>
              <a:spcAft>
                <a:spcPts val="0"/>
              </a:spcAft>
              <a:buFont typeface="Symbol" panose="05050102010706020507" pitchFamily="18" charset="2"/>
              <a:buChar char=""/>
              <a:defRPr/>
            </a:pPr>
            <a:r>
              <a:rPr lang="en-US" sz="1600" b="1" dirty="0">
                <a:ea typeface="Calibri" panose="020F0502020204030204" pitchFamily="34" charset="0"/>
              </a:rPr>
              <a:t>ICIL provides Employers based in foreign countries get </a:t>
            </a:r>
            <a:r>
              <a:rPr lang="en-US" sz="1600" b="1" dirty="0" smtClean="0">
                <a:ea typeface="Calibri" panose="020F0502020204030204" pitchFamily="34" charset="0"/>
              </a:rPr>
              <a:t>Degree </a:t>
            </a:r>
            <a:r>
              <a:rPr lang="en-US" sz="1600" b="1" dirty="0">
                <a:ea typeface="Calibri" panose="020F0502020204030204" pitchFamily="34" charset="0"/>
              </a:rPr>
              <a:t>V</a:t>
            </a:r>
            <a:r>
              <a:rPr lang="en-US" sz="1600" b="1" dirty="0" smtClean="0">
                <a:ea typeface="Calibri" panose="020F0502020204030204" pitchFamily="34" charset="0"/>
              </a:rPr>
              <a:t>erification </a:t>
            </a:r>
            <a:r>
              <a:rPr lang="en-US" sz="1600" b="1" dirty="0">
                <a:ea typeface="Calibri" panose="020F0502020204030204" pitchFamily="34" charset="0"/>
              </a:rPr>
              <a:t>of  Pakistani Candidates  from Local  universities/ institutions </a:t>
            </a:r>
          </a:p>
          <a:p>
            <a:pPr>
              <a:spcBef>
                <a:spcPts val="0"/>
              </a:spcBef>
              <a:spcAft>
                <a:spcPts val="0"/>
              </a:spcAft>
              <a:defRPr/>
            </a:pPr>
            <a:endParaRPr lang="en-US" sz="1600" b="1" dirty="0">
              <a:ea typeface="Calibri" panose="020F0502020204030204" pitchFamily="34" charset="0"/>
            </a:endParaRPr>
          </a:p>
          <a:p>
            <a:pPr marL="342900" indent="-342900">
              <a:spcBef>
                <a:spcPts val="0"/>
              </a:spcBef>
              <a:spcAft>
                <a:spcPts val="0"/>
              </a:spcAft>
              <a:buFont typeface="Symbol" panose="05050102010706020507" pitchFamily="18" charset="2"/>
              <a:buChar char=""/>
              <a:defRPr/>
            </a:pPr>
            <a:r>
              <a:rPr lang="en-US" sz="1600" b="1" dirty="0">
                <a:ea typeface="Calibri" panose="020F0502020204030204" pitchFamily="34" charset="0"/>
              </a:rPr>
              <a:t>ICIL also provides Pakistan Employers, D</a:t>
            </a:r>
            <a:r>
              <a:rPr lang="en-US" sz="1600" b="1" dirty="0" smtClean="0">
                <a:ea typeface="Calibri" panose="020F0502020204030204" pitchFamily="34" charset="0"/>
              </a:rPr>
              <a:t>egree </a:t>
            </a:r>
            <a:r>
              <a:rPr lang="en-US" sz="1600" b="1" dirty="0">
                <a:ea typeface="Calibri" panose="020F0502020204030204" pitchFamily="34" charset="0"/>
              </a:rPr>
              <a:t>V</a:t>
            </a:r>
            <a:r>
              <a:rPr lang="en-US" sz="1600" b="1" dirty="0" smtClean="0">
                <a:ea typeface="Calibri" panose="020F0502020204030204" pitchFamily="34" charset="0"/>
              </a:rPr>
              <a:t>erification </a:t>
            </a:r>
            <a:r>
              <a:rPr lang="en-US" sz="1600" b="1" dirty="0">
                <a:ea typeface="Calibri" panose="020F0502020204030204" pitchFamily="34" charset="0"/>
              </a:rPr>
              <a:t>of foreign &amp; Pakistani Candidate from the foreign universities.</a:t>
            </a:r>
          </a:p>
        </p:txBody>
      </p:sp>
      <p:pic>
        <p:nvPicPr>
          <p:cNvPr id="2048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354513"/>
            <a:ext cx="54102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3438" y="214313"/>
            <a:ext cx="213677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Tm="138"/>
    </mc:Choice>
    <mc:Fallback xmlns="">
      <p:transition advTm="13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0" y="1447800"/>
            <a:ext cx="6400800" cy="1143000"/>
          </a:xfrm>
        </p:spPr>
        <p:txBody>
          <a:bodyPr/>
          <a:lstStyle/>
          <a:p>
            <a:r>
              <a:rPr lang="en-US" altLang="en-US" sz="3200" dirty="0" smtClean="0">
                <a:effectLst/>
              </a:rPr>
              <a:t>  ICIL AML-KYC Service</a:t>
            </a:r>
            <a:br>
              <a:rPr lang="en-US" altLang="en-US" sz="3200" dirty="0" smtClean="0">
                <a:effectLst/>
              </a:rPr>
            </a:br>
            <a:r>
              <a:rPr lang="en-US" altLang="en-US" sz="3200" dirty="0" smtClean="0">
                <a:effectLst/>
              </a:rPr>
              <a:t>  </a:t>
            </a:r>
          </a:p>
        </p:txBody>
      </p:sp>
      <p:sp>
        <p:nvSpPr>
          <p:cNvPr id="5" name="Rectangle 3"/>
          <p:cNvSpPr>
            <a:spLocks noChangeArrowheads="1"/>
          </p:cNvSpPr>
          <p:nvPr/>
        </p:nvSpPr>
        <p:spPr bwMode="auto">
          <a:xfrm>
            <a:off x="685800" y="2438400"/>
            <a:ext cx="80772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defRPr/>
            </a:pPr>
            <a:r>
              <a:rPr lang="en-US" altLang="en-US" sz="1600" b="1" dirty="0" smtClean="0"/>
              <a:t>ICIL offers</a:t>
            </a:r>
          </a:p>
          <a:p>
            <a:pPr>
              <a:spcBef>
                <a:spcPct val="0"/>
              </a:spcBef>
              <a:buClrTx/>
              <a:buSzTx/>
              <a:buFontTx/>
              <a:buNone/>
              <a:defRPr/>
            </a:pPr>
            <a:endParaRPr lang="en-US" altLang="en-US" sz="1600" b="1" dirty="0" smtClean="0"/>
          </a:p>
          <a:p>
            <a:pPr marL="342900" indent="-342900">
              <a:spcBef>
                <a:spcPct val="0"/>
              </a:spcBef>
              <a:buClrTx/>
              <a:buSzTx/>
              <a:defRPr/>
            </a:pPr>
            <a:r>
              <a:rPr lang="en-US" altLang="en-US" sz="1600" b="1" dirty="0" smtClean="0"/>
              <a:t>LexisNexisworldCompliance On-Line Tool</a:t>
            </a:r>
          </a:p>
          <a:p>
            <a:pPr>
              <a:spcBef>
                <a:spcPct val="0"/>
              </a:spcBef>
              <a:buClrTx/>
              <a:buSzTx/>
              <a:buFont typeface="Wingdings" panose="05000000000000000000" pitchFamily="2" charset="2"/>
              <a:buNone/>
              <a:defRPr/>
            </a:pPr>
            <a:endParaRPr lang="en-US" altLang="en-US" sz="1600" b="1" dirty="0" smtClean="0"/>
          </a:p>
          <a:p>
            <a:pPr marL="342900" indent="-342900">
              <a:spcBef>
                <a:spcPct val="0"/>
              </a:spcBef>
              <a:buClrTx/>
              <a:buSzTx/>
              <a:defRPr/>
            </a:pPr>
            <a:r>
              <a:rPr lang="en-US" altLang="en-US" sz="1600" b="1" dirty="0" smtClean="0">
                <a:solidFill>
                  <a:srgbClr val="000000"/>
                </a:solidFill>
                <a:cs typeface="Calibri" panose="020F0502020204030204" pitchFamily="34" charset="0"/>
              </a:rPr>
              <a:t>LexisNexis ; Bridger Insight® XG</a:t>
            </a:r>
          </a:p>
          <a:p>
            <a:pPr marL="342900" indent="-342900">
              <a:spcBef>
                <a:spcPct val="0"/>
              </a:spcBef>
              <a:buClrTx/>
              <a:buSzTx/>
              <a:defRPr/>
            </a:pPr>
            <a:r>
              <a:rPr lang="en-US" altLang="en-US" sz="1600" b="1" smtClean="0">
                <a:solidFill>
                  <a:srgbClr val="000000"/>
                </a:solidFill>
                <a:cs typeface="Calibri" panose="020F0502020204030204" pitchFamily="34" charset="0"/>
              </a:rPr>
              <a:t>AML Transaction </a:t>
            </a:r>
            <a:r>
              <a:rPr lang="en-US" altLang="en-US" sz="1600" b="1" dirty="0" smtClean="0">
                <a:solidFill>
                  <a:srgbClr val="000000"/>
                </a:solidFill>
                <a:cs typeface="Calibri" panose="020F0502020204030204" pitchFamily="34" charset="0"/>
              </a:rPr>
              <a:t>Monitoring system</a:t>
            </a:r>
          </a:p>
          <a:p>
            <a:pPr marL="342900" indent="-342900">
              <a:spcBef>
                <a:spcPct val="0"/>
              </a:spcBef>
              <a:buClrTx/>
              <a:buSzTx/>
              <a:defRPr/>
            </a:pPr>
            <a:endParaRPr lang="en-US" altLang="en-US" sz="1600" b="1" dirty="0" smtClean="0">
              <a:solidFill>
                <a:srgbClr val="000000"/>
              </a:solidFill>
              <a:cs typeface="Calibri" panose="020F0502020204030204" pitchFamily="34" charset="0"/>
            </a:endParaRPr>
          </a:p>
          <a:p>
            <a:pPr>
              <a:spcBef>
                <a:spcPct val="0"/>
              </a:spcBef>
              <a:buClrTx/>
              <a:buSzTx/>
              <a:buFont typeface="Wingdings" panose="05000000000000000000" pitchFamily="2" charset="2"/>
              <a:buNone/>
              <a:defRPr/>
            </a:pPr>
            <a:r>
              <a:rPr lang="en-US" altLang="en-US" sz="1600" b="1" dirty="0" smtClean="0">
                <a:solidFill>
                  <a:srgbClr val="000000"/>
                </a:solidFill>
                <a:cs typeface="Calibri" panose="020F0502020204030204" pitchFamily="34" charset="0"/>
              </a:rPr>
              <a:t>ICIL AML-KYC Helps</a:t>
            </a:r>
          </a:p>
          <a:p>
            <a:pPr>
              <a:spcBef>
                <a:spcPct val="0"/>
              </a:spcBef>
              <a:buClrTx/>
              <a:buSzTx/>
              <a:buFont typeface="Wingdings" panose="05000000000000000000" pitchFamily="2" charset="2"/>
              <a:buNone/>
              <a:defRPr/>
            </a:pPr>
            <a:endParaRPr lang="en-US" altLang="en-US" sz="1600" b="1" dirty="0" smtClean="0">
              <a:solidFill>
                <a:srgbClr val="000000"/>
              </a:solidFill>
              <a:cs typeface="Calibri" panose="020F0502020204030204" pitchFamily="34" charset="0"/>
            </a:endParaRPr>
          </a:p>
          <a:p>
            <a:pPr marL="342900" indent="-342900">
              <a:spcBef>
                <a:spcPct val="0"/>
              </a:spcBef>
              <a:buClrTx/>
              <a:buSzTx/>
              <a:defRPr/>
            </a:pPr>
            <a:r>
              <a:rPr lang="en-US" altLang="en-US" sz="1600" b="1" dirty="0" smtClean="0">
                <a:cs typeface="Calibri" panose="020F0502020204030204" pitchFamily="34" charset="0"/>
              </a:rPr>
              <a:t> </a:t>
            </a:r>
            <a:r>
              <a:rPr lang="en-US" altLang="en-US" sz="1600" b="1" dirty="0">
                <a:cs typeface="Calibri" panose="020F0502020204030204" pitchFamily="34" charset="0"/>
              </a:rPr>
              <a:t>I</a:t>
            </a:r>
            <a:r>
              <a:rPr lang="en-US" altLang="en-US" sz="1600" b="1" dirty="0" smtClean="0">
                <a:cs typeface="Calibri" panose="020F0502020204030204" pitchFamily="34" charset="0"/>
              </a:rPr>
              <a:t>ts banking customers to meet SBP-AML/CFT Regulation</a:t>
            </a:r>
          </a:p>
          <a:p>
            <a:pPr>
              <a:spcBef>
                <a:spcPct val="0"/>
              </a:spcBef>
              <a:buClrTx/>
              <a:buSzTx/>
              <a:buFont typeface="Wingdings" panose="05000000000000000000" pitchFamily="2" charset="2"/>
              <a:buNone/>
              <a:defRPr/>
            </a:pPr>
            <a:r>
              <a:rPr lang="en-US" altLang="en-US" sz="1600" b="1" dirty="0" smtClean="0">
                <a:cs typeface="Calibri" panose="020F0502020204030204" pitchFamily="34" charset="0"/>
              </a:rPr>
              <a:t> </a:t>
            </a:r>
          </a:p>
          <a:p>
            <a:pPr marL="342900" indent="-342900">
              <a:spcBef>
                <a:spcPct val="0"/>
              </a:spcBef>
              <a:buClrTx/>
              <a:buSzTx/>
              <a:defRPr/>
            </a:pPr>
            <a:r>
              <a:rPr lang="en-US" altLang="en-US" sz="1600" b="1" dirty="0" smtClean="0">
                <a:cs typeface="Calibri" panose="020F0502020204030204" pitchFamily="34" charset="0"/>
              </a:rPr>
              <a:t>Insurance companies &amp; Capital Market to meet SECP Requirement </a:t>
            </a:r>
          </a:p>
          <a:p>
            <a:pPr marL="285750" indent="-285750">
              <a:spcBef>
                <a:spcPct val="0"/>
              </a:spcBef>
              <a:buClrTx/>
              <a:buSzTx/>
              <a:defRPr/>
            </a:pPr>
            <a:endParaRPr lang="en-US" altLang="en-US" sz="1600" b="1" dirty="0" smtClean="0">
              <a:cs typeface="Calibri" panose="020F0502020204030204" pitchFamily="34" charset="0"/>
            </a:endParaRPr>
          </a:p>
          <a:p>
            <a:pPr marL="342900" indent="-342900">
              <a:spcBef>
                <a:spcPct val="0"/>
              </a:spcBef>
              <a:buClrTx/>
              <a:buSzTx/>
              <a:defRPr/>
            </a:pPr>
            <a:r>
              <a:rPr lang="en-US" altLang="en-US" sz="1600" b="1" dirty="0" smtClean="0">
                <a:cs typeface="Calibri" panose="020F0502020204030204" pitchFamily="34" charset="0"/>
              </a:rPr>
              <a:t> Corporate  Sector to  follow Pakistan Anti-Money Laundering Act 2017 </a:t>
            </a:r>
          </a:p>
          <a:p>
            <a:pPr marL="342900" indent="-342900">
              <a:spcBef>
                <a:spcPct val="0"/>
              </a:spcBef>
              <a:buClrTx/>
              <a:buSzTx/>
              <a:defRPr/>
            </a:pPr>
            <a:endParaRPr lang="en-US" altLang="en-US" sz="1600" dirty="0" smtClean="0">
              <a:cs typeface="Calibri" panose="020F0502020204030204" pitchFamily="34" charset="0"/>
            </a:endParaRPr>
          </a:p>
          <a:p>
            <a:pPr marL="342900" indent="-342900">
              <a:spcBef>
                <a:spcPct val="0"/>
              </a:spcBef>
              <a:buClrTx/>
              <a:buSzTx/>
              <a:defRPr/>
            </a:pPr>
            <a:endParaRPr lang="en-US" altLang="en-US" sz="1600" b="1" dirty="0" smtClean="0">
              <a:solidFill>
                <a:srgbClr val="000000"/>
              </a:solidFill>
              <a:cs typeface="Calibri" panose="020F0502020204030204" pitchFamily="34" charset="0"/>
            </a:endParaRPr>
          </a:p>
          <a:p>
            <a:pPr marL="342900" indent="-342900">
              <a:spcBef>
                <a:spcPct val="0"/>
              </a:spcBef>
              <a:buClrTx/>
              <a:buSzTx/>
              <a:defRPr/>
            </a:pPr>
            <a:endParaRPr lang="en-US" altLang="en-US" sz="1600" b="1" dirty="0" smtClean="0">
              <a:solidFill>
                <a:srgbClr val="000000"/>
              </a:solidFill>
              <a:cs typeface="Calibri" panose="020F0502020204030204" pitchFamily="34" charset="0"/>
            </a:endParaRPr>
          </a:p>
          <a:p>
            <a:pPr>
              <a:spcBef>
                <a:spcPct val="0"/>
              </a:spcBef>
              <a:buClrTx/>
              <a:buSzTx/>
              <a:buFont typeface="Wingdings" panose="05000000000000000000" pitchFamily="2" charset="2"/>
              <a:buNone/>
              <a:defRPr/>
            </a:pPr>
            <a:endParaRPr lang="en-US" altLang="en-US" sz="2000" dirty="0">
              <a:latin typeface="+mj-lt"/>
              <a:cs typeface="Calibri" panose="020F0502020204030204" pitchFamily="34" charset="0"/>
            </a:endParaRPr>
          </a:p>
        </p:txBody>
      </p:sp>
      <p:pic>
        <p:nvPicPr>
          <p:cNvPr id="2253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3438" y="214313"/>
            <a:ext cx="213677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Tm="629"/>
    </mc:Choice>
    <mc:Fallback xmlns="">
      <p:transition advTm="62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90600" y="1433513"/>
            <a:ext cx="7597775" cy="1049337"/>
          </a:xfrm>
        </p:spPr>
        <p:txBody>
          <a:bodyPr/>
          <a:lstStyle/>
          <a:p>
            <a:r>
              <a:rPr lang="en-US" altLang="en-US" sz="3200" dirty="0" smtClean="0">
                <a:effectLst/>
              </a:rPr>
              <a:t>  ICIL AML-KYC Service (continue) </a:t>
            </a:r>
            <a:br>
              <a:rPr lang="en-US" altLang="en-US" sz="3200" dirty="0" smtClean="0">
                <a:effectLst/>
              </a:rPr>
            </a:br>
            <a:r>
              <a:rPr lang="en-US" altLang="en-US" sz="3200" dirty="0" smtClean="0">
                <a:effectLst/>
              </a:rPr>
              <a:t>  </a:t>
            </a:r>
          </a:p>
        </p:txBody>
      </p:sp>
      <p:sp>
        <p:nvSpPr>
          <p:cNvPr id="23555" name="Rectangle 4"/>
          <p:cNvSpPr>
            <a:spLocks noChangeArrowheads="1"/>
          </p:cNvSpPr>
          <p:nvPr/>
        </p:nvSpPr>
        <p:spPr bwMode="auto">
          <a:xfrm>
            <a:off x="304800" y="2895600"/>
            <a:ext cx="78486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buFont typeface="Wingdings" panose="05000000000000000000" pitchFamily="2" charset="2"/>
              <a:buNone/>
            </a:pPr>
            <a:r>
              <a:rPr lang="en-US" altLang="en-US" sz="2000" b="1" dirty="0" smtClean="0"/>
              <a:t>LexisNexisworldCompliance online tool.</a:t>
            </a:r>
            <a:endParaRPr lang="en-US" altLang="en-US" sz="2000" b="1" dirty="0"/>
          </a:p>
          <a:p>
            <a:pPr>
              <a:buFont typeface="Wingdings" panose="05000000000000000000" pitchFamily="2" charset="2"/>
              <a:buNone/>
            </a:pPr>
            <a:endParaRPr lang="en-US" altLang="en-US" sz="2000" b="1" baseline="30000" dirty="0"/>
          </a:p>
          <a:p>
            <a:pPr>
              <a:buFont typeface="Wingdings" panose="05000000000000000000" pitchFamily="2" charset="2"/>
              <a:buNone/>
            </a:pPr>
            <a:r>
              <a:rPr lang="en-US" altLang="en-US" sz="1600" b="1" dirty="0"/>
              <a:t>Enables you to manually screen prospective clients and perform enhanced due diligence using one of the industry’s most extensive identity databases. Our profiles are updated daily by our global network of analysts to produce recent and encompassing identity information.</a:t>
            </a:r>
            <a:endParaRPr lang="en-US" altLang="en-US" sz="1600" b="1" dirty="0">
              <a:cs typeface="Calibri" panose="020F0502020204030204" pitchFamily="34" charset="0"/>
            </a:endParaRPr>
          </a:p>
        </p:txBody>
      </p:sp>
      <p:pic>
        <p:nvPicPr>
          <p:cNvPr id="2355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3" y="5380038"/>
            <a:ext cx="9144001"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3438" y="304800"/>
            <a:ext cx="2136775"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533400" y="2667000"/>
            <a:ext cx="830580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ts val="1500"/>
              </a:spcBef>
              <a:spcAft>
                <a:spcPts val="1125"/>
              </a:spcAft>
              <a:buClrTx/>
              <a:buSzTx/>
              <a:buFontTx/>
              <a:buNone/>
            </a:pPr>
            <a:r>
              <a:rPr lang="en-US" altLang="en-US" sz="2000" b="1" dirty="0">
                <a:solidFill>
                  <a:srgbClr val="000000"/>
                </a:solidFill>
                <a:cs typeface="Calibri" panose="020F0502020204030204" pitchFamily="34" charset="0"/>
              </a:rPr>
              <a:t>LexisNexis ; Bridger Insight® XG</a:t>
            </a:r>
            <a:endParaRPr lang="en-US" altLang="en-US" sz="2000" dirty="0">
              <a:cs typeface="Calibri" panose="020F0502020204030204" pitchFamily="34" charset="0"/>
            </a:endParaRPr>
          </a:p>
          <a:p>
            <a:pPr>
              <a:spcBef>
                <a:spcPct val="0"/>
              </a:spcBef>
              <a:buClrTx/>
              <a:buSzTx/>
              <a:buFontTx/>
              <a:buNone/>
            </a:pPr>
            <a:r>
              <a:rPr lang="en-US" altLang="en-US" sz="1600" b="1" dirty="0">
                <a:cs typeface="Calibri" panose="020F0502020204030204" pitchFamily="34" charset="0"/>
              </a:rPr>
              <a:t>Bridger Insight® XG is designed to conduct due diligence, comply with global regulations and reduce fraud risks through a single platform. Regulatory fines, a tarnished corporate image, and a loss of customer confidence are inevitable consequences of an ineffective AML solution. Bridger Insight® XG was designed to conduct thorough due diligence activities and help comply with global anti-money laundering (AML) regulations, all with unprecedented efficiency through a single, intuitive platform. With a single transaction request, you can investigate an individual or business and access a penetrating, transparent perspective that encompasses global sanctions and enforcements, politically exposed persons (PEPs) and associates, adverse media and state-owned companies.     </a:t>
            </a:r>
            <a:r>
              <a:rPr lang="en-US" altLang="en-US" sz="1800" b="1" dirty="0">
                <a:latin typeface="Arial" panose="020B0604020202020204" pitchFamily="34" charset="0"/>
                <a:cs typeface="Calibri" panose="020F0502020204030204" pitchFamily="34" charset="0"/>
              </a:rPr>
              <a:t>  </a:t>
            </a:r>
            <a:r>
              <a:rPr lang="en-US" altLang="en-US" sz="1800" dirty="0">
                <a:latin typeface="Arial" panose="020B0604020202020204" pitchFamily="34" charset="0"/>
                <a:cs typeface="Calibri" panose="020F0502020204030204" pitchFamily="34" charset="0"/>
              </a:rPr>
              <a:t> </a:t>
            </a:r>
            <a:endParaRPr lang="en-US" altLang="en-US" sz="1600" dirty="0">
              <a:latin typeface="Calibri" panose="020F0502020204030204" pitchFamily="34" charset="0"/>
              <a:cs typeface="Calibri" panose="020F0502020204030204" pitchFamily="34" charset="0"/>
            </a:endParaRPr>
          </a:p>
        </p:txBody>
      </p:sp>
      <p:pic>
        <p:nvPicPr>
          <p:cNvPr id="245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3438" y="214313"/>
            <a:ext cx="213677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itle 1"/>
          <p:cNvSpPr>
            <a:spLocks noGrp="1"/>
          </p:cNvSpPr>
          <p:nvPr>
            <p:ph type="title"/>
          </p:nvPr>
        </p:nvSpPr>
        <p:spPr>
          <a:xfrm>
            <a:off x="990600" y="1433513"/>
            <a:ext cx="7597775" cy="1049337"/>
          </a:xfrm>
        </p:spPr>
        <p:txBody>
          <a:bodyPr/>
          <a:lstStyle/>
          <a:p>
            <a:r>
              <a:rPr lang="en-US" altLang="en-US" sz="3200" dirty="0" smtClean="0">
                <a:effectLst/>
              </a:rPr>
              <a:t>  ICIL AML-KYC Service (continue) </a:t>
            </a:r>
            <a:br>
              <a:rPr lang="en-US" altLang="en-US" sz="3200" dirty="0" smtClean="0">
                <a:effectLst/>
              </a:rPr>
            </a:br>
            <a:r>
              <a:rPr lang="en-US" altLang="en-US" sz="3200" dirty="0" smtClean="0">
                <a:effectLst/>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173038" y="5821363"/>
            <a:ext cx="7848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buFont typeface="Wingdings" panose="05000000000000000000" pitchFamily="2" charset="2"/>
              <a:buNone/>
            </a:pPr>
            <a:r>
              <a:rPr lang="en-US" altLang="en-US" sz="1600" b="1" dirty="0" smtClean="0"/>
              <a:t>Banking system will </a:t>
            </a:r>
            <a:r>
              <a:rPr lang="en-US" altLang="en-US" sz="1600" b="1" dirty="0"/>
              <a:t>be operative after SBP License.</a:t>
            </a:r>
            <a:endParaRPr lang="en-US" altLang="en-US" sz="1600" b="1" dirty="0">
              <a:cs typeface="Calibri" panose="020F0502020204030204" pitchFamily="34" charset="0"/>
            </a:endParaRPr>
          </a:p>
        </p:txBody>
      </p:sp>
      <p:pic>
        <p:nvPicPr>
          <p:cNvPr id="2560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3437" y="488951"/>
            <a:ext cx="213677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038" y="2335213"/>
            <a:ext cx="86296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itle 1"/>
          <p:cNvSpPr>
            <a:spLocks noGrp="1"/>
          </p:cNvSpPr>
          <p:nvPr>
            <p:ph type="title"/>
          </p:nvPr>
        </p:nvSpPr>
        <p:spPr>
          <a:xfrm>
            <a:off x="1241425" y="1338263"/>
            <a:ext cx="6400800" cy="1143000"/>
          </a:xfrm>
        </p:spPr>
        <p:txBody>
          <a:bodyPr/>
          <a:lstStyle/>
          <a:p>
            <a:r>
              <a:rPr lang="en-US" altLang="en-US" sz="3600" dirty="0" smtClean="0">
                <a:effectLst/>
              </a:rPr>
              <a:t>  Credit Bureau Service </a:t>
            </a:r>
            <a:r>
              <a:rPr lang="en-US" altLang="en-US" sz="3200" dirty="0" smtClean="0">
                <a:effectLst/>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533400" y="2667000"/>
            <a:ext cx="830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800" b="1">
                <a:latin typeface="Arial" panose="020B0604020202020204" pitchFamily="34" charset="0"/>
                <a:cs typeface="Calibri" panose="020F0502020204030204" pitchFamily="34" charset="0"/>
              </a:rPr>
              <a:t> </a:t>
            </a:r>
            <a:r>
              <a:rPr lang="en-US" altLang="en-US" sz="1800">
                <a:latin typeface="Arial" panose="020B0604020202020204" pitchFamily="34" charset="0"/>
                <a:cs typeface="Calibri" panose="020F0502020204030204" pitchFamily="34" charset="0"/>
              </a:rPr>
              <a:t> </a:t>
            </a:r>
            <a:endParaRPr lang="en-US" altLang="en-US" sz="1600">
              <a:latin typeface="Calibri" panose="020F0502020204030204" pitchFamily="34" charset="0"/>
              <a:cs typeface="Calibri" panose="020F0502020204030204" pitchFamily="34" charset="0"/>
            </a:endParaRPr>
          </a:p>
        </p:txBody>
      </p:sp>
      <p:sp>
        <p:nvSpPr>
          <p:cNvPr id="7" name="Rectangle 6"/>
          <p:cNvSpPr/>
          <p:nvPr/>
        </p:nvSpPr>
        <p:spPr>
          <a:xfrm>
            <a:off x="479425" y="2209800"/>
            <a:ext cx="7924800" cy="4524375"/>
          </a:xfrm>
          <a:prstGeom prst="rect">
            <a:avLst/>
          </a:prstGeom>
        </p:spPr>
        <p:txBody>
          <a:bodyPr>
            <a:spAutoFit/>
          </a:bodyPr>
          <a:lstStyle/>
          <a:p>
            <a:pPr marL="285750" indent="-285750">
              <a:buFont typeface="Wingdings" panose="05000000000000000000" pitchFamily="2" charset="2"/>
              <a:buChar char="q"/>
              <a:defRPr/>
            </a:pPr>
            <a:r>
              <a:rPr lang="en-US" sz="1600" b="1" dirty="0">
                <a:ea typeface="Calibri" panose="020F0502020204030204" pitchFamily="34" charset="0"/>
              </a:rPr>
              <a:t>ICIL Credit Bureau provides payment history &amp; default in payment if any, of the individuals &amp; companies who either borrow from banks, or buy good/services on credit or on hire purchase from companies</a:t>
            </a:r>
          </a:p>
          <a:p>
            <a:pPr marL="285750" indent="-285750">
              <a:buFont typeface="Wingdings" panose="05000000000000000000" pitchFamily="2" charset="2"/>
              <a:buChar char="q"/>
              <a:defRPr/>
            </a:pPr>
            <a:r>
              <a:rPr lang="en-US" sz="1600" b="1" dirty="0"/>
              <a:t>The user’s (Bank &amp; companies who sell on credit) have to provide updated payment records &amp; status of default of their debtors. Payment history records have to be as per ICIL Credit Bureau specification. Users can directly load records in to credit bureau system.</a:t>
            </a:r>
          </a:p>
          <a:p>
            <a:pPr marL="285750" indent="-285750">
              <a:buFont typeface="Wingdings" panose="05000000000000000000" pitchFamily="2" charset="2"/>
              <a:buChar char="q"/>
              <a:defRPr/>
            </a:pPr>
            <a:r>
              <a:rPr lang="en-US" sz="1600" b="1" dirty="0"/>
              <a:t>The users are required to sign a subscription agreement with ICIL Credit Bureau, where they have to give authority to put their debtor’s payment history into credit bureau database</a:t>
            </a:r>
          </a:p>
          <a:p>
            <a:pPr marL="285750" indent="-285750">
              <a:buFont typeface="Wingdings" panose="05000000000000000000" pitchFamily="2" charset="2"/>
              <a:buChar char="q"/>
              <a:defRPr/>
            </a:pPr>
            <a:r>
              <a:rPr lang="en-US" sz="1600" b="1" dirty="0"/>
              <a:t>The Users can check through credit report the payment history of prospective or existing customers / borrowers with other credit granters. </a:t>
            </a:r>
          </a:p>
          <a:p>
            <a:pPr marL="285750" indent="-285750">
              <a:buFont typeface="Wingdings" panose="05000000000000000000" pitchFamily="2" charset="2"/>
              <a:buChar char="q"/>
              <a:defRPr/>
            </a:pPr>
            <a:r>
              <a:rPr lang="en-US" sz="1600" b="1" dirty="0"/>
              <a:t>Users can check total indebtedness of a borrowers / customers.</a:t>
            </a:r>
          </a:p>
          <a:p>
            <a:pPr marL="285750" indent="-285750">
              <a:buFont typeface="Wingdings" panose="05000000000000000000" pitchFamily="2" charset="2"/>
              <a:buChar char="q"/>
              <a:defRPr/>
            </a:pPr>
            <a:r>
              <a:rPr lang="en-US" sz="1600" b="1" dirty="0"/>
              <a:t>Credit bureau helps you to identify borrower to have defaulted with other bank/companies or identify good borrower.</a:t>
            </a:r>
          </a:p>
          <a:p>
            <a:pPr marL="285750" indent="-285750">
              <a:buFont typeface="Wingdings" panose="05000000000000000000" pitchFamily="2" charset="2"/>
              <a:buChar char="q"/>
              <a:defRPr/>
            </a:pPr>
            <a:r>
              <a:rPr lang="en-US" sz="1600" b="1" dirty="0"/>
              <a:t>The Credit Bureau does not have any right to alter or modify ant record, it uploads the data submitted by a contributor (subscriber) on as it is basis.</a:t>
            </a:r>
          </a:p>
          <a:p>
            <a:pPr>
              <a:defRPr/>
            </a:pPr>
            <a:endParaRPr lang="en-US" sz="1600" dirty="0"/>
          </a:p>
        </p:txBody>
      </p:sp>
      <p:sp>
        <p:nvSpPr>
          <p:cNvPr id="9" name="Title 1"/>
          <p:cNvSpPr txBox="1">
            <a:spLocks/>
          </p:cNvSpPr>
          <p:nvPr/>
        </p:nvSpPr>
        <p:spPr bwMode="auto">
          <a:xfrm>
            <a:off x="943769" y="839788"/>
            <a:ext cx="699611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altLang="en-US" sz="3600" kern="0" dirty="0" smtClean="0">
                <a:effectLst/>
              </a:rPr>
              <a:t>  Credit Bureau Service (continue)</a:t>
            </a:r>
            <a:endParaRPr lang="en-US" altLang="en-US" sz="3200" kern="0" dirty="0" smtClean="0">
              <a:effectLst/>
            </a:endParaRPr>
          </a:p>
        </p:txBody>
      </p:sp>
      <p:pic>
        <p:nvPicPr>
          <p:cNvPr id="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3438" y="214313"/>
            <a:ext cx="213677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638425"/>
            <a:ext cx="9144000" cy="4219575"/>
          </a:xfrm>
          <a:prstGeom prst="rect">
            <a:avLst/>
          </a:prstGeom>
        </p:spPr>
      </p:pic>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7113" y="381000"/>
            <a:ext cx="191452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1026319" y="1410494"/>
            <a:ext cx="699611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altLang="en-US" sz="3600" kern="0" dirty="0" smtClean="0">
                <a:effectLst/>
              </a:rPr>
              <a:t>  ICIL Technology Service</a:t>
            </a:r>
            <a:endParaRPr lang="en-US" altLang="en-US" sz="3200" kern="0" dirty="0" smtClean="0">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38" y="852488"/>
            <a:ext cx="7772400" cy="5311775"/>
          </a:xfrm>
        </p:spPr>
        <p:txBody>
          <a:bodyPr/>
          <a:lstStyle/>
          <a:p>
            <a:pPr algn="ctr">
              <a:defRPr/>
            </a:pPr>
            <a:r>
              <a:rPr lang="en-US" dirty="0" smtClean="0"/>
              <a:t/>
            </a:r>
            <a:br>
              <a:rPr lang="en-US" dirty="0" smtClean="0"/>
            </a:br>
            <a:r>
              <a:rPr lang="en-US" dirty="0" smtClean="0"/>
              <a:t>Global Partnership </a:t>
            </a:r>
            <a:endParaRPr lang="en-US" dirty="0"/>
          </a:p>
        </p:txBody>
      </p:sp>
      <p:pic>
        <p:nvPicPr>
          <p:cNvPr id="30724" name="Picture 3" descr="Description: http://www2.creditsafe.ie/csiedemo/Images/grap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25650"/>
            <a:ext cx="18288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1" descr="Actatek-melbourn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084388"/>
            <a:ext cx="1828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2" descr="Description: Rime I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900" y="2932113"/>
            <a:ext cx="18288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7" descr="http://www.basisnet.com.my/images/basisnetB4login-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2165350"/>
            <a:ext cx="18288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9" descr="image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2988" y="3389313"/>
            <a:ext cx="19526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 descr="Cofa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9438" y="3390900"/>
            <a:ext cx="16192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73413" y="3340100"/>
            <a:ext cx="222091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5"/>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08325" y="4056063"/>
            <a:ext cx="2732088"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28713" y="4344988"/>
            <a:ext cx="171450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464425" y="3225800"/>
            <a:ext cx="12922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148513" y="1677988"/>
            <a:ext cx="14605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055688" y="5451475"/>
            <a:ext cx="208756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7"/>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108700" y="4187825"/>
            <a:ext cx="2519363"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Picture 1"/>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567113" y="381000"/>
            <a:ext cx="191452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8" name="Picture 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8158163" y="5318125"/>
            <a:ext cx="7524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653087" y="5246688"/>
            <a:ext cx="53657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0" name="Picture 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657975" y="5564982"/>
            <a:ext cx="13049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066885" y="5530816"/>
            <a:ext cx="2362530" cy="48584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4294967295"/>
          </p:nvPr>
        </p:nvSpPr>
        <p:spPr>
          <a:xfrm>
            <a:off x="347663" y="3124200"/>
            <a:ext cx="8353425" cy="24003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lstStyle/>
          <a:p>
            <a:pPr eaLnBrk="1" hangingPunct="1">
              <a:lnSpc>
                <a:spcPct val="80000"/>
              </a:lnSpc>
              <a:buClrTx/>
              <a:buFont typeface="Wingdings" panose="05000000000000000000" pitchFamily="2" charset="2"/>
              <a:buChar char="q"/>
              <a:defRPr/>
            </a:pPr>
            <a:r>
              <a:rPr lang="en-US" altLang="en-US" sz="1600" b="1" dirty="0" smtClean="0">
                <a:effectLst/>
              </a:rPr>
              <a:t>In the age of rapid global economic integration no country can survive in isolation from the rest of the world, ICIL Global Business Bridge  links companies across the world to do business.</a:t>
            </a:r>
          </a:p>
          <a:p>
            <a:pPr marL="0" indent="0" eaLnBrk="1" hangingPunct="1">
              <a:lnSpc>
                <a:spcPct val="80000"/>
              </a:lnSpc>
              <a:buClrTx/>
              <a:buFont typeface="Wingdings" panose="05000000000000000000" pitchFamily="2" charset="2"/>
              <a:buNone/>
              <a:defRPr/>
            </a:pPr>
            <a:endParaRPr lang="en-US" altLang="en-US" sz="1600" b="1" dirty="0" smtClean="0">
              <a:effectLst/>
            </a:endParaRPr>
          </a:p>
          <a:p>
            <a:pPr eaLnBrk="1" hangingPunct="1">
              <a:lnSpc>
                <a:spcPct val="80000"/>
              </a:lnSpc>
              <a:buClrTx/>
              <a:buFont typeface="Wingdings" panose="05000000000000000000" pitchFamily="2" charset="2"/>
              <a:buChar char="q"/>
              <a:defRPr/>
            </a:pPr>
            <a:r>
              <a:rPr lang="en-US" altLang="en-US" sz="1600" b="1" dirty="0" smtClean="0">
                <a:effectLst/>
              </a:rPr>
              <a:t>Due</a:t>
            </a:r>
            <a:r>
              <a:rPr lang="en-US" altLang="en-US" sz="1600" b="1" dirty="0">
                <a:effectLst/>
              </a:rPr>
              <a:t> </a:t>
            </a:r>
            <a:r>
              <a:rPr lang="en-US" altLang="en-US" sz="1600" b="1" dirty="0" smtClean="0">
                <a:effectLst/>
              </a:rPr>
              <a:t>to global economic integration, doing business globally is becoming riskier  day-by-day. ICIL also acts as a local &amp; global risk mitigator.</a:t>
            </a:r>
          </a:p>
          <a:p>
            <a:pPr eaLnBrk="1" hangingPunct="1">
              <a:lnSpc>
                <a:spcPct val="80000"/>
              </a:lnSpc>
              <a:buClrTx/>
              <a:buFont typeface="Wingdings" panose="05000000000000000000" pitchFamily="2" charset="2"/>
              <a:buChar char="q"/>
              <a:defRPr/>
            </a:pPr>
            <a:endParaRPr lang="en-US" altLang="en-US" sz="1600" b="1" dirty="0" smtClean="0">
              <a:effectLst/>
            </a:endParaRPr>
          </a:p>
          <a:p>
            <a:pPr eaLnBrk="1" hangingPunct="1">
              <a:lnSpc>
                <a:spcPct val="80000"/>
              </a:lnSpc>
              <a:buClr>
                <a:srgbClr val="FFFF00"/>
              </a:buClr>
              <a:buFont typeface="Wingdings" panose="05000000000000000000" pitchFamily="2" charset="2"/>
              <a:buChar char="q"/>
              <a:defRPr/>
            </a:pPr>
            <a:endParaRPr lang="en-US" altLang="en-US" sz="1600" b="1" dirty="0" smtClean="0">
              <a:effectLst/>
            </a:endParaRPr>
          </a:p>
          <a:p>
            <a:pPr marL="0" indent="0" eaLnBrk="1" hangingPunct="1">
              <a:lnSpc>
                <a:spcPct val="80000"/>
              </a:lnSpc>
              <a:buClr>
                <a:srgbClr val="FFFF00"/>
              </a:buClr>
              <a:buFont typeface="Wingdings" panose="05000000000000000000" pitchFamily="2" charset="2"/>
              <a:buNone/>
              <a:defRPr/>
            </a:pPr>
            <a:endParaRPr lang="en-US" altLang="en-US" sz="1600" b="1" dirty="0" smtClean="0">
              <a:effectLst/>
            </a:endParaRPr>
          </a:p>
          <a:p>
            <a:pPr marL="0" indent="0" eaLnBrk="1" hangingPunct="1">
              <a:lnSpc>
                <a:spcPct val="80000"/>
              </a:lnSpc>
              <a:buClr>
                <a:srgbClr val="FFFF00"/>
              </a:buClr>
              <a:buFont typeface="Wingdings" panose="05000000000000000000" pitchFamily="2" charset="2"/>
              <a:buNone/>
              <a:defRPr/>
            </a:pPr>
            <a:endParaRPr lang="en-US" altLang="en-US" sz="3300" b="1" dirty="0" smtClean="0">
              <a:effectLst/>
            </a:endParaRPr>
          </a:p>
        </p:txBody>
      </p:sp>
      <p:pic>
        <p:nvPicPr>
          <p:cNvPr id="61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7113" y="381000"/>
            <a:ext cx="191452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15"/>
          <p:cNvSpPr txBox="1">
            <a:spLocks noChangeArrowheads="1"/>
          </p:cNvSpPr>
          <p:nvPr/>
        </p:nvSpPr>
        <p:spPr bwMode="auto">
          <a:xfrm>
            <a:off x="361950" y="1600200"/>
            <a:ext cx="80772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50000"/>
              </a:spcBef>
              <a:buClrTx/>
              <a:buSzTx/>
              <a:buFontTx/>
              <a:buNone/>
            </a:pPr>
            <a:r>
              <a:rPr lang="en-US" altLang="en-US" sz="4800" b="1" dirty="0"/>
              <a:t> Global Business Bridge </a:t>
            </a:r>
            <a:endParaRPr lang="en-US" altLang="en-US" sz="4500" b="1" dirty="0"/>
          </a:p>
        </p:txBody>
      </p:sp>
    </p:spTree>
  </p:cSld>
  <p:clrMapOvr>
    <a:masterClrMapping/>
  </p:clrMapOvr>
  <mc:AlternateContent xmlns:mc="http://schemas.openxmlformats.org/markup-compatibility/2006" xmlns:p14="http://schemas.microsoft.com/office/powerpoint/2010/main">
    <mc:Choice Requires="p14">
      <p:transition p14:dur="0" advTm="338"/>
    </mc:Choice>
    <mc:Fallback xmlns="">
      <p:transition advTm="33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805" y="1190625"/>
            <a:ext cx="7772400" cy="1219200"/>
          </a:xfrm>
        </p:spPr>
        <p:txBody>
          <a:bodyPr/>
          <a:lstStyle/>
          <a:p>
            <a:pPr algn="ctr">
              <a:defRPr/>
            </a:pPr>
            <a:r>
              <a:rPr lang="en-US" sz="3200" dirty="0" smtClean="0"/>
              <a:t>Major Banking Customers </a:t>
            </a:r>
            <a:endParaRPr lang="en-US" sz="3200" dirty="0"/>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05025"/>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105025"/>
            <a:ext cx="12954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213" y="2108200"/>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1275" y="2438400"/>
            <a:ext cx="20383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7975" y="3929063"/>
            <a:ext cx="1928813"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925" y="4067175"/>
            <a:ext cx="1690688"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175" y="5334000"/>
            <a:ext cx="1428750"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1"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3788" y="5378450"/>
            <a:ext cx="1597025" cy="98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95788" y="5181600"/>
            <a:ext cx="1651000" cy="137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3"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16688" y="5395913"/>
            <a:ext cx="1789112"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576637" y="63499"/>
            <a:ext cx="191452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48545" y="3629978"/>
            <a:ext cx="2123810" cy="1352381"/>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79809" y="3929063"/>
            <a:ext cx="1530191" cy="105329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12717"/>
            <a:ext cx="7772400" cy="652620"/>
          </a:xfrm>
        </p:spPr>
        <p:txBody>
          <a:bodyPr/>
          <a:lstStyle/>
          <a:p>
            <a:pPr algn="ctr">
              <a:defRPr/>
            </a:pPr>
            <a:r>
              <a:rPr lang="en-US" sz="3200" dirty="0" smtClean="0">
                <a:effectLst/>
                <a:latin typeface="Garamond" panose="02020404030301010803" pitchFamily="18" charset="0"/>
                <a:cs typeface="Arial" panose="020B0604020202020204" pitchFamily="34" charset="0"/>
              </a:rPr>
              <a:t>Corporate Customers </a:t>
            </a:r>
            <a:endParaRPr lang="en-US" sz="3200" dirty="0">
              <a:effectLst/>
              <a:latin typeface="Garamond" panose="02020404030301010803" pitchFamily="18" charset="0"/>
              <a:cs typeface="Arial" panose="020B0604020202020204" pitchFamily="34" charset="0"/>
            </a:endParaRPr>
          </a:p>
        </p:txBody>
      </p:sp>
      <p:pic>
        <p:nvPicPr>
          <p:cNvPr id="32772" name="Picture 3" descr="http://www.s-iii.com/images/cust_cd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2438400"/>
            <a:ext cx="942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8454" y="3156426"/>
            <a:ext cx="143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descr="http://www.ibexmag.com/wp-content/uploads/2013/03/und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2387600"/>
            <a:ext cx="8382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3112" y="2496026"/>
            <a:ext cx="1524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7" descr="http://diversitymbamagazine.com/wp-content/uploads/2013/07/novartis.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53972" y="2361244"/>
            <a:ext cx="10668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9" descr="http://www.brecorder.com/images/pic2012/events/education-uk/siemen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4038600"/>
            <a:ext cx="1219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0" descr="http://www.idea.com.pk/images/logos/gulahmed.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39672" y="3587118"/>
            <a:ext cx="1295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1" descr="http://3.bp.blogspot.com/_ZtnCUAxDfQ4/TTfnj3eTIOI/AAAAAAAAAgk/T2jPwPucuck/s1600/images.jpe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4046" y="6093936"/>
            <a:ext cx="1143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4825" y="5977965"/>
            <a:ext cx="12763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2313" y="6011145"/>
            <a:ext cx="13716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14" descr="http://www.fgspk.com/images/Total%20Parco%20Pvt%20Ltd.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64046" y="2415699"/>
            <a:ext cx="9144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7" name="Picture 18" descr="http://www.asiapacific.basf.com/apex/AP/AsiaPacific/en_GB/function/static:/ci-layout/css/red-blue/images/logo.gif;pv631cddef450d09c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55469" y="3757612"/>
            <a:ext cx="6572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38537" y="281622"/>
            <a:ext cx="191452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22384" y="5039360"/>
            <a:ext cx="3059845" cy="460058"/>
          </a:xfrm>
          <a:prstGeom prst="rect">
            <a:avLst/>
          </a:prstGeom>
        </p:spPr>
      </p:pic>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45303" y="3894929"/>
            <a:ext cx="1351887" cy="592933"/>
          </a:xfrm>
          <a:prstGeom prst="rect">
            <a:avLst/>
          </a:prstGeom>
        </p:spPr>
      </p:pic>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155469" y="4789566"/>
            <a:ext cx="2562225" cy="609600"/>
          </a:xfrm>
          <a:prstGeom prst="rect">
            <a:avLst/>
          </a:prstGeom>
        </p:spPr>
      </p:pic>
      <p:pic>
        <p:nvPicPr>
          <p:cNvPr id="6" name="Picture 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91845" y="4006929"/>
            <a:ext cx="1257300" cy="14859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0" y="1365568"/>
            <a:ext cx="7772400" cy="1117600"/>
          </a:xfrm>
        </p:spPr>
        <p:txBody>
          <a:bodyPr/>
          <a:lstStyle/>
          <a:p>
            <a:pPr algn="ctr">
              <a:defRPr/>
            </a:pPr>
            <a:r>
              <a:rPr lang="en-US" sz="3200" dirty="0" smtClean="0"/>
              <a:t>KYE Customers</a:t>
            </a:r>
            <a:br>
              <a:rPr lang="en-US" sz="3200" dirty="0" smtClean="0"/>
            </a:br>
            <a:r>
              <a:rPr lang="en-US" sz="1400" dirty="0" smtClean="0">
                <a:effectLst/>
                <a:latin typeface="Calibri" pitchFamily="34" charset="0"/>
                <a:cs typeface="Calibri" pitchFamily="34" charset="0"/>
              </a:rPr>
              <a:t>(Employees</a:t>
            </a:r>
            <a:r>
              <a:rPr lang="en-US" sz="1400" dirty="0" smtClean="0">
                <a:latin typeface="Calibri" pitchFamily="34" charset="0"/>
                <a:cs typeface="Calibri" pitchFamily="34" charset="0"/>
              </a:rPr>
              <a:t> </a:t>
            </a:r>
            <a:r>
              <a:rPr lang="en-US" sz="1400" dirty="0" smtClean="0">
                <a:effectLst/>
                <a:latin typeface="Calibri" pitchFamily="34" charset="0"/>
                <a:cs typeface="Calibri" pitchFamily="34" charset="0"/>
              </a:rPr>
              <a:t>Degree/Educational Certificates Verifications, PREVIOUS EMPLOYMENT CHECK , CNIC Verification</a:t>
            </a:r>
            <a:r>
              <a:rPr lang="en-US" sz="1400" b="0" dirty="0" smtClean="0">
                <a:effectLst/>
                <a:latin typeface="Calibri" pitchFamily="34" charset="0"/>
                <a:cs typeface="Calibri" pitchFamily="34" charset="0"/>
              </a:rPr>
              <a:t>)</a:t>
            </a:r>
            <a:endParaRPr lang="en-US" sz="1400" b="0" dirty="0">
              <a:latin typeface="Calibri" pitchFamily="34" charset="0"/>
              <a:cs typeface="Calibri" pitchFamily="34" charset="0"/>
            </a:endParaRPr>
          </a:p>
        </p:txBody>
      </p:sp>
      <p:pic>
        <p:nvPicPr>
          <p:cNvPr id="337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918" y="2483168"/>
            <a:ext cx="2233613"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4849" y="5362575"/>
            <a:ext cx="19812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 y="5629275"/>
            <a:ext cx="18764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5774" y="4031477"/>
            <a:ext cx="15716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4050" y="5514975"/>
            <a:ext cx="24193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107" y="2483168"/>
            <a:ext cx="1827213"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57650" y="4062572"/>
            <a:ext cx="16764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527584" y="180023"/>
            <a:ext cx="191452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41648" y="2532994"/>
            <a:ext cx="1648137" cy="804905"/>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9250" y="3753009"/>
            <a:ext cx="1562100" cy="1600200"/>
          </a:xfrm>
          <a:prstGeom prst="rect">
            <a:avLst/>
          </a:prstGeom>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82874" y="4195921"/>
            <a:ext cx="628650" cy="7143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73438" y="214313"/>
            <a:ext cx="213677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Rot="1" noChangeArrowheads="1"/>
          </p:cNvSpPr>
          <p:nvPr>
            <p:ph type="title"/>
          </p:nvPr>
        </p:nvSpPr>
        <p:spPr>
          <a:xfrm>
            <a:off x="814387" y="1029652"/>
            <a:ext cx="7254875" cy="715962"/>
          </a:xfrm>
        </p:spPr>
        <p:txBody>
          <a:bodyPr/>
          <a:lstStyle/>
          <a:p>
            <a:pPr eaLnBrk="1" hangingPunct="1"/>
            <a:r>
              <a:rPr lang="en-US" altLang="en-US" sz="3200" dirty="0" smtClean="0">
                <a:solidFill>
                  <a:schemeClr val="tx1"/>
                </a:solidFill>
                <a:effectLst/>
                <a:latin typeface="Garamond" panose="02020404030301010803" pitchFamily="18" charset="0"/>
              </a:rPr>
              <a:t>CONTACT INFORMATION</a:t>
            </a:r>
          </a:p>
        </p:txBody>
      </p:sp>
      <p:sp>
        <p:nvSpPr>
          <p:cNvPr id="14" name="Text Box 2"/>
          <p:cNvSpPr txBox="1">
            <a:spLocks noChangeArrowheads="1"/>
          </p:cNvSpPr>
          <p:nvPr/>
        </p:nvSpPr>
        <p:spPr bwMode="auto">
          <a:xfrm>
            <a:off x="1063951" y="1830700"/>
            <a:ext cx="2209165" cy="1562746"/>
          </a:xfrm>
          <a:prstGeom prst="rect">
            <a:avLst/>
          </a:prstGeom>
          <a:noFill/>
          <a:ln w="9525">
            <a:solidFill>
              <a:schemeClr val="accent1">
                <a:lumMod val="50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r>
              <a:rPr lang="en-US" sz="1100" b="1" u="sng" dirty="0">
                <a:solidFill>
                  <a:srgbClr val="1F4E79"/>
                </a:solidFill>
                <a:effectLst/>
                <a:latin typeface="Calibri" panose="020F0502020204030204" pitchFamily="34" charset="0"/>
                <a:ea typeface="Calibri" panose="020F0502020204030204" pitchFamily="34" charset="0"/>
                <a:cs typeface="Arial" panose="020B0604020202020204" pitchFamily="34" charset="0"/>
              </a:rPr>
              <a:t>MAIN HEAD OFFICE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C-6, Ittehad Lane 2, Phase VI, DHA, Karachi.</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Tel: </a:t>
            </a:r>
            <a:r>
              <a:rPr lang="en-US" sz="1100" b="1" dirty="0">
                <a:effectLst/>
                <a:latin typeface="Calibri" panose="020F0502020204030204" pitchFamily="34" charset="0"/>
                <a:ea typeface="Calibri" panose="020F0502020204030204" pitchFamily="34" charset="0"/>
                <a:cs typeface="Arial" panose="020B0604020202020204" pitchFamily="34" charset="0"/>
              </a:rPr>
              <a:t>+92 21 35246551 – 58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Fax: </a:t>
            </a:r>
            <a:r>
              <a:rPr lang="en-US" sz="1100" b="1" dirty="0">
                <a:effectLst/>
                <a:latin typeface="Calibri" panose="020F0502020204030204" pitchFamily="34" charset="0"/>
                <a:ea typeface="Calibri" panose="020F0502020204030204" pitchFamily="34" charset="0"/>
                <a:cs typeface="Arial" panose="020B0604020202020204" pitchFamily="34" charset="0"/>
              </a:rPr>
              <a:t>+92 21 35246559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Email: </a:t>
            </a:r>
            <a:r>
              <a:rPr lang="en-US" sz="1100" u="sng" dirty="0" smtClean="0">
                <a:solidFill>
                  <a:schemeClr val="accent5">
                    <a:lumMod val="50000"/>
                  </a:schemeClr>
                </a:solidFill>
                <a:latin typeface="Calibri" panose="020F0502020204030204" pitchFamily="34" charset="0"/>
                <a:ea typeface="Calibri" panose="020F0502020204030204" pitchFamily="34" charset="0"/>
                <a:cs typeface="Arial" panose="020B0604020202020204" pitchFamily="34" charset="0"/>
              </a:rPr>
              <a:t>umair</a:t>
            </a:r>
            <a:r>
              <a:rPr lang="en-US" sz="1100" u="sng" dirty="0" smtClean="0">
                <a:solidFill>
                  <a:srgbClr val="0563C1"/>
                </a:solidFill>
                <a:latin typeface="Calibri" panose="020F0502020204030204" pitchFamily="34" charset="0"/>
                <a:ea typeface="Calibri" panose="020F0502020204030204" pitchFamily="34" charset="0"/>
                <a:cs typeface="Arial" panose="020B0604020202020204" pitchFamily="34" charset="0"/>
                <a:hlinkClick r:id="rId4"/>
              </a:rPr>
              <a:t>@icilpk.com</a:t>
            </a:r>
            <a:r>
              <a:rPr lang="en-US" sz="1100" dirty="0" smtClean="0">
                <a:solidFill>
                  <a:srgbClr val="0563C1"/>
                </a:solidFill>
                <a:latin typeface="Calibri" panose="020F0502020204030204" pitchFamily="34" charset="0"/>
                <a:ea typeface="Calibri" panose="020F0502020204030204" pitchFamily="34" charset="0"/>
                <a:cs typeface="Arial" panose="020B0604020202020204" pitchFamily="34" charset="0"/>
              </a:rPr>
              <a:t>                 </a:t>
            </a:r>
            <a:r>
              <a:rPr lang="en-US" sz="1100" dirty="0" smtClean="0">
                <a:solidFill>
                  <a:srgbClr val="0563C1"/>
                </a:solidFill>
                <a:latin typeface="Calibri" panose="020F0502020204030204" pitchFamily="34" charset="0"/>
                <a:ea typeface="Calibri" panose="020F0502020204030204" pitchFamily="34" charset="0"/>
                <a:cs typeface="Arial" panose="020B0604020202020204" pitchFamily="34" charset="0"/>
                <a:hlinkClick r:id="rId5"/>
              </a:rPr>
              <a:t>tasneem@icilpk.com</a:t>
            </a:r>
            <a:r>
              <a:rPr lang="en-US" sz="1100" dirty="0" smtClean="0">
                <a:solidFill>
                  <a:srgbClr val="0563C1"/>
                </a:solidFill>
                <a:latin typeface="Calibri" panose="020F0502020204030204" pitchFamily="34" charset="0"/>
                <a:ea typeface="Calibri" panose="020F0502020204030204" pitchFamily="34" charset="0"/>
                <a:cs typeface="Arial" panose="020B0604020202020204" pitchFamily="34" charset="0"/>
              </a:rPr>
              <a:t> </a:t>
            </a:r>
            <a:endParaRPr lang="en-US" sz="1100" dirty="0" smtClean="0">
              <a:solidFill>
                <a:srgbClr val="0563C1"/>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15" name="Text Box 2"/>
          <p:cNvSpPr txBox="1">
            <a:spLocks noChangeArrowheads="1"/>
          </p:cNvSpPr>
          <p:nvPr/>
        </p:nvSpPr>
        <p:spPr bwMode="auto">
          <a:xfrm>
            <a:off x="3270901" y="1830699"/>
            <a:ext cx="2362835" cy="1552589"/>
          </a:xfrm>
          <a:prstGeom prst="rect">
            <a:avLst/>
          </a:prstGeom>
          <a:noFill/>
          <a:ln w="9525">
            <a:solidFill>
              <a:schemeClr val="accent1">
                <a:lumMod val="50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r>
              <a:rPr lang="en-US" sz="1100" b="1" u="sng" dirty="0">
                <a:solidFill>
                  <a:srgbClr val="1F4E79"/>
                </a:solidFill>
                <a:effectLst/>
                <a:latin typeface="Calibri" panose="020F0502020204030204" pitchFamily="34" charset="0"/>
                <a:ea typeface="Calibri" panose="020F0502020204030204" pitchFamily="34" charset="0"/>
                <a:cs typeface="Arial" panose="020B0604020202020204" pitchFamily="34" charset="0"/>
              </a:rPr>
              <a:t>REGIONAL OFFICE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21 –K, Model Town Lahore.</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Contact: M. Jawad</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Tel: </a:t>
            </a:r>
            <a:r>
              <a:rPr lang="en-US" sz="1100" b="1" dirty="0">
                <a:effectLst/>
                <a:latin typeface="Calibri" panose="020F0502020204030204" pitchFamily="34" charset="0"/>
                <a:ea typeface="Calibri" panose="020F0502020204030204" pitchFamily="34" charset="0"/>
                <a:cs typeface="Arial" panose="020B0604020202020204" pitchFamily="34" charset="0"/>
              </a:rPr>
              <a:t>+92 42 35929466 - 71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en-US" sz="1100" b="1" dirty="0">
                <a:effectLst/>
                <a:latin typeface="Calibri" panose="020F0502020204030204" pitchFamily="34" charset="0"/>
                <a:ea typeface="Calibri" panose="020F0502020204030204" pitchFamily="34" charset="0"/>
                <a:cs typeface="Arial" panose="020B0604020202020204" pitchFamily="34" charset="0"/>
              </a:rPr>
              <a:t>+92 42 35929473 - 76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Email: </a:t>
            </a:r>
            <a:r>
              <a:rPr lang="en-US" sz="11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cslhr@icilpk.com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16" name="Text Box 2"/>
          <p:cNvSpPr txBox="1">
            <a:spLocks noChangeArrowheads="1"/>
          </p:cNvSpPr>
          <p:nvPr/>
        </p:nvSpPr>
        <p:spPr bwMode="auto">
          <a:xfrm>
            <a:off x="3275330" y="3389003"/>
            <a:ext cx="2362835" cy="1546220"/>
          </a:xfrm>
          <a:prstGeom prst="rect">
            <a:avLst/>
          </a:prstGeom>
          <a:noFill/>
          <a:ln w="9525">
            <a:solidFill>
              <a:schemeClr val="accent1">
                <a:lumMod val="50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r>
              <a:rPr lang="en-US" sz="1100" b="1" u="sng" dirty="0">
                <a:effectLst/>
                <a:latin typeface="Calibri" panose="020F0502020204030204" pitchFamily="34" charset="0"/>
                <a:ea typeface="Calibri" panose="020F0502020204030204" pitchFamily="34" charset="0"/>
                <a:cs typeface="Calibri" panose="020F0502020204030204" pitchFamily="34" charset="0"/>
              </a:rPr>
              <a:t>FAISALABAD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P-64, 2nd Floor Chenab Market, Susan Road, Madina Town, Faisalabad.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Contact: </a:t>
            </a:r>
            <a:r>
              <a:rPr lang="en-US" sz="1100" b="1" dirty="0">
                <a:effectLst/>
                <a:latin typeface="Calibri" panose="020F0502020204030204" pitchFamily="34" charset="0"/>
                <a:ea typeface="Times New Roman" panose="02020603050405020304" pitchFamily="18" charset="0"/>
                <a:cs typeface="Calibri" panose="020F0502020204030204" pitchFamily="34" charset="0"/>
              </a:rPr>
              <a:t>Muhammad Yasin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smtClean="0">
                <a:effectLst/>
                <a:latin typeface="Calibri" panose="020F0502020204030204" pitchFamily="34" charset="0"/>
                <a:ea typeface="Times New Roman" panose="02020603050405020304" pitchFamily="18" charset="0"/>
                <a:cs typeface="Calibri" panose="020F0502020204030204" pitchFamily="34" charset="0"/>
              </a:rPr>
              <a:t>Tel </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a:effectLst/>
                <a:latin typeface="Calibri" panose="020F0502020204030204" pitchFamily="34" charset="0"/>
                <a:ea typeface="Times New Roman" panose="02020603050405020304" pitchFamily="18" charset="0"/>
                <a:cs typeface="Calibri" panose="020F0502020204030204" pitchFamily="34" charset="0"/>
              </a:rPr>
              <a:t>+92 41 8737312 – 13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smtClean="0">
                <a:effectLst/>
                <a:latin typeface="Calibri" panose="020F0502020204030204" pitchFamily="34" charset="0"/>
                <a:ea typeface="Times New Roman" panose="02020603050405020304" pitchFamily="18" charset="0"/>
                <a:cs typeface="Calibri" panose="020F0502020204030204" pitchFamily="34" charset="0"/>
              </a:rPr>
              <a:t>Cell</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b="1" dirty="0">
                <a:effectLst/>
                <a:latin typeface="Calibri" panose="020F0502020204030204" pitchFamily="34" charset="0"/>
                <a:ea typeface="Times New Roman" panose="02020603050405020304" pitchFamily="18" charset="0"/>
                <a:cs typeface="Calibri" panose="020F0502020204030204" pitchFamily="34" charset="0"/>
              </a:rPr>
              <a:t>0321-6625358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smtClean="0">
                <a:effectLst/>
                <a:latin typeface="Calibri" panose="020F0502020204030204" pitchFamily="34" charset="0"/>
                <a:ea typeface="Times New Roman" panose="02020603050405020304" pitchFamily="18" charset="0"/>
                <a:cs typeface="Calibri" panose="020F0502020204030204" pitchFamily="34" charset="0"/>
              </a:rPr>
              <a:t> </a:t>
            </a:r>
            <a:r>
              <a:rPr lang="en-US" sz="1100" dirty="0">
                <a:effectLst/>
                <a:latin typeface="Calibri" panose="020F0502020204030204" pitchFamily="34" charset="0"/>
                <a:ea typeface="Times New Roman" panose="02020603050405020304" pitchFamily="18" charset="0"/>
                <a:cs typeface="Calibri" panose="020F0502020204030204" pitchFamily="34" charset="0"/>
              </a:rPr>
              <a:t>Email: </a:t>
            </a:r>
            <a:r>
              <a:rPr lang="en-US" sz="11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7"/>
              </a:rPr>
              <a:t>yasin@icilpk.com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8"/>
              </a:rPr>
              <a:t>csfsd@icilpk.com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7" name="Text Box 2"/>
          <p:cNvSpPr txBox="1">
            <a:spLocks noChangeArrowheads="1"/>
          </p:cNvSpPr>
          <p:nvPr/>
        </p:nvSpPr>
        <p:spPr bwMode="auto">
          <a:xfrm>
            <a:off x="5642594" y="3383288"/>
            <a:ext cx="2358406" cy="1569712"/>
          </a:xfrm>
          <a:prstGeom prst="rect">
            <a:avLst/>
          </a:prstGeom>
          <a:noFill/>
          <a:ln w="9525">
            <a:solidFill>
              <a:schemeClr val="accent1">
                <a:lumMod val="50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r>
              <a:rPr lang="en-US" sz="1100" b="1" u="sng" dirty="0">
                <a:effectLst/>
                <a:latin typeface="Calibri" panose="020F0502020204030204" pitchFamily="34" charset="0"/>
                <a:ea typeface="Calibri" panose="020F0502020204030204" pitchFamily="34" charset="0"/>
                <a:cs typeface="Calibri" panose="020F0502020204030204" pitchFamily="34" charset="0"/>
              </a:rPr>
              <a:t>GUJRANWALA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5715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Office # 2, 4th floor, Trade Center G.T Road Gujranwala.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9525"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Contact :</a:t>
            </a:r>
            <a:r>
              <a:rPr lang="en-US" sz="1100" b="1" dirty="0">
                <a:effectLst/>
                <a:latin typeface="Calibri" panose="020F0502020204030204" pitchFamily="34" charset="0"/>
                <a:ea typeface="Times New Roman" panose="02020603050405020304" pitchFamily="18" charset="0"/>
                <a:cs typeface="Calibri" panose="020F0502020204030204" pitchFamily="34" charset="0"/>
              </a:rPr>
              <a:t>H.A Saboor ,M.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Usmain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Tel : </a:t>
            </a:r>
            <a:r>
              <a:rPr lang="en-US" sz="1100" b="1" dirty="0">
                <a:effectLst/>
                <a:latin typeface="Calibri" panose="020F0502020204030204" pitchFamily="34" charset="0"/>
                <a:ea typeface="Times New Roman" panose="02020603050405020304" pitchFamily="18" charset="0"/>
                <a:cs typeface="Calibri" panose="020F0502020204030204" pitchFamily="34" charset="0"/>
              </a:rPr>
              <a:t>+92 55 3731791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Fax : </a:t>
            </a:r>
            <a:r>
              <a:rPr lang="en-US" sz="1100" b="1" dirty="0">
                <a:effectLst/>
                <a:latin typeface="Calibri" panose="020F0502020204030204" pitchFamily="34" charset="0"/>
                <a:ea typeface="Times New Roman" panose="02020603050405020304" pitchFamily="18" charset="0"/>
                <a:cs typeface="Calibri" panose="020F0502020204030204" pitchFamily="34" charset="0"/>
              </a:rPr>
              <a:t>+92-55 3253390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Cell: </a:t>
            </a:r>
            <a:r>
              <a:rPr lang="en-US" sz="1100" b="1" dirty="0">
                <a:effectLst/>
                <a:latin typeface="Calibri" panose="020F0502020204030204" pitchFamily="34" charset="0"/>
                <a:ea typeface="Times New Roman" panose="02020603050405020304" pitchFamily="18" charset="0"/>
                <a:cs typeface="Calibri" panose="020F0502020204030204" pitchFamily="34" charset="0"/>
              </a:rPr>
              <a:t>0300-6445479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000" u="sng" dirty="0">
                <a:effectLst/>
                <a:latin typeface="Calibri" panose="020F0502020204030204" pitchFamily="34" charset="0"/>
                <a:ea typeface="Times New Roman" panose="02020603050405020304" pitchFamily="18" charset="0"/>
                <a:cs typeface="Calibri" panose="020F0502020204030204" pitchFamily="34" charset="0"/>
              </a:rPr>
              <a:t>Email: </a:t>
            </a:r>
            <a:r>
              <a:rPr lang="en-US" sz="10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9"/>
              </a:rPr>
              <a:t>gujranwala@icilpk.com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8" name="Text Box 2"/>
          <p:cNvSpPr txBox="1">
            <a:spLocks noChangeArrowheads="1"/>
          </p:cNvSpPr>
          <p:nvPr/>
        </p:nvSpPr>
        <p:spPr bwMode="auto">
          <a:xfrm>
            <a:off x="1066165" y="3399159"/>
            <a:ext cx="2209165" cy="1536063"/>
          </a:xfrm>
          <a:prstGeom prst="rect">
            <a:avLst/>
          </a:prstGeom>
          <a:noFill/>
          <a:ln w="9525">
            <a:solidFill>
              <a:schemeClr val="accent1">
                <a:lumMod val="50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r>
              <a:rPr lang="en-US" sz="1100" b="1" u="sng" dirty="0">
                <a:effectLst/>
                <a:latin typeface="Calibri" panose="020F0502020204030204" pitchFamily="34" charset="0"/>
                <a:ea typeface="Calibri" panose="020F0502020204030204" pitchFamily="34" charset="0"/>
                <a:cs typeface="Calibri" panose="020F0502020204030204" pitchFamily="34" charset="0"/>
              </a:rPr>
              <a:t>ISLAMABAD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Office #: 2-A, Sheikh Market,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I-10/1, Islamabad.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Calibri" panose="020F0502020204030204" pitchFamily="34" charset="0"/>
              </a:rPr>
              <a:t>Customer Service</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Tel: </a:t>
            </a:r>
            <a:r>
              <a:rPr lang="en-US" sz="1100" b="1" dirty="0">
                <a:effectLst/>
                <a:latin typeface="Calibri" panose="020F0502020204030204" pitchFamily="34" charset="0"/>
                <a:ea typeface="Times New Roman" panose="02020603050405020304" pitchFamily="18" charset="0"/>
                <a:cs typeface="Calibri" panose="020F0502020204030204" pitchFamily="34" charset="0"/>
              </a:rPr>
              <a:t>+92 51-4443781-82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Cell: 0345-9001886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Email : </a:t>
            </a:r>
            <a:r>
              <a:rPr lang="en-US" sz="11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0"/>
              </a:rPr>
              <a:t>zahid@icilpk.com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Text Box 6"/>
          <p:cNvSpPr txBox="1">
            <a:spLocks noChangeArrowheads="1"/>
          </p:cNvSpPr>
          <p:nvPr/>
        </p:nvSpPr>
        <p:spPr bwMode="auto">
          <a:xfrm>
            <a:off x="5638165" y="1830698"/>
            <a:ext cx="2362835" cy="1546875"/>
          </a:xfrm>
          <a:prstGeom prst="rect">
            <a:avLst/>
          </a:prstGeom>
          <a:noFill/>
          <a:ln w="9525">
            <a:solidFill>
              <a:schemeClr val="accent1">
                <a:lumMod val="50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r>
              <a:rPr lang="en-US" sz="1100" b="1" u="sng" dirty="0">
                <a:effectLst/>
                <a:latin typeface="Calibri" panose="020F0502020204030204" pitchFamily="34" charset="0"/>
                <a:ea typeface="Calibri" panose="020F0502020204030204" pitchFamily="34" charset="0"/>
                <a:cs typeface="Calibri" panose="020F0502020204030204" pitchFamily="34" charset="0"/>
              </a:rPr>
              <a:t>MULTAN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Office No. 23/24 , 2nd Floor Abdullah</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Center LMQ Road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Contact :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Ejaz</a:t>
            </a:r>
            <a:r>
              <a:rPr lang="en-US" sz="1100" b="1" dirty="0">
                <a:effectLst/>
                <a:latin typeface="Calibri" panose="020F0502020204030204" pitchFamily="34" charset="0"/>
                <a:ea typeface="Times New Roman" panose="02020603050405020304" pitchFamily="18" charset="0"/>
                <a:cs typeface="Calibri" panose="020F0502020204030204" pitchFamily="34" charset="0"/>
              </a:rPr>
              <a:t> Ahmed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Tel : </a:t>
            </a:r>
            <a:r>
              <a:rPr lang="en-US" sz="1100" b="1" dirty="0">
                <a:effectLst/>
                <a:latin typeface="Calibri" panose="020F0502020204030204" pitchFamily="34" charset="0"/>
                <a:ea typeface="Times New Roman" panose="02020603050405020304" pitchFamily="18" charset="0"/>
                <a:cs typeface="Calibri" panose="020F0502020204030204" pitchFamily="34" charset="0"/>
              </a:rPr>
              <a:t>+92 61 4513004, 4545435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Fax : </a:t>
            </a:r>
            <a:r>
              <a:rPr lang="en-US" sz="1100" b="1" dirty="0">
                <a:effectLst/>
                <a:latin typeface="Calibri" panose="020F0502020204030204" pitchFamily="34" charset="0"/>
                <a:ea typeface="Times New Roman" panose="02020603050405020304" pitchFamily="18" charset="0"/>
                <a:cs typeface="Calibri" panose="020F0502020204030204" pitchFamily="34" charset="0"/>
              </a:rPr>
              <a:t>+92 61  4517440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Cell: </a:t>
            </a:r>
            <a:r>
              <a:rPr lang="en-US" sz="1100" b="1" dirty="0">
                <a:effectLst/>
                <a:latin typeface="Calibri" panose="020F0502020204030204" pitchFamily="34" charset="0"/>
                <a:ea typeface="Times New Roman" panose="02020603050405020304" pitchFamily="18" charset="0"/>
                <a:cs typeface="Calibri" panose="020F0502020204030204" pitchFamily="34" charset="0"/>
              </a:rPr>
              <a:t>0300-9439433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 name="Text Box 2"/>
          <p:cNvSpPr txBox="1">
            <a:spLocks noChangeArrowheads="1"/>
          </p:cNvSpPr>
          <p:nvPr/>
        </p:nvSpPr>
        <p:spPr bwMode="auto">
          <a:xfrm>
            <a:off x="1066165" y="4953000"/>
            <a:ext cx="2209165" cy="1676400"/>
          </a:xfrm>
          <a:prstGeom prst="rect">
            <a:avLst/>
          </a:prstGeom>
          <a:noFill/>
          <a:ln w="9525">
            <a:solidFill>
              <a:schemeClr val="accent1">
                <a:lumMod val="50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r>
              <a:rPr lang="en-US" sz="1100" b="1" u="sng" dirty="0">
                <a:effectLst/>
                <a:latin typeface="Calibri" panose="020F0502020204030204" pitchFamily="34" charset="0"/>
                <a:ea typeface="Calibri" panose="020F0502020204030204" pitchFamily="34" charset="0"/>
                <a:cs typeface="Calibri" panose="020F0502020204030204" pitchFamily="34" charset="0"/>
              </a:rPr>
              <a:t>HYDERABAD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Office #. 142/16-A, 4th Floor, </a:t>
            </a:r>
            <a:r>
              <a:rPr lang="en-US" sz="1100" dirty="0" err="1">
                <a:effectLst/>
                <a:latin typeface="Calibri" panose="020F0502020204030204" pitchFamily="34" charset="0"/>
                <a:ea typeface="Calibri" panose="020F0502020204030204" pitchFamily="34" charset="0"/>
                <a:cs typeface="Calibri" panose="020F0502020204030204" pitchFamily="34" charset="0"/>
              </a:rPr>
              <a:t>Anam</a:t>
            </a:r>
            <a:r>
              <a:rPr lang="en-US" sz="1100" dirty="0">
                <a:effectLst/>
                <a:latin typeface="Calibri" panose="020F0502020204030204" pitchFamily="34" charset="0"/>
                <a:ea typeface="Calibri" panose="020F0502020204030204" pitchFamily="34" charset="0"/>
                <a:cs typeface="Calibri" panose="020F0502020204030204" pitchFamily="34" charset="0"/>
              </a:rPr>
              <a:t> Plaza, </a:t>
            </a:r>
            <a:r>
              <a:rPr lang="en-US" sz="1100" dirty="0" err="1">
                <a:effectLst/>
                <a:latin typeface="Calibri" panose="020F0502020204030204" pitchFamily="34" charset="0"/>
                <a:ea typeface="Calibri" panose="020F0502020204030204" pitchFamily="34" charset="0"/>
                <a:cs typeface="Calibri" panose="020F0502020204030204" pitchFamily="34" charset="0"/>
              </a:rPr>
              <a:t>Defence</a:t>
            </a:r>
            <a:r>
              <a:rPr lang="en-US" sz="1100" dirty="0">
                <a:effectLst/>
                <a:latin typeface="Calibri" panose="020F0502020204030204" pitchFamily="34" charset="0"/>
                <a:ea typeface="Calibri" panose="020F0502020204030204" pitchFamily="34" charset="0"/>
                <a:cs typeface="Calibri" panose="020F0502020204030204" pitchFamily="34" charset="0"/>
              </a:rPr>
              <a:t>, Hyderabad.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Contact : </a:t>
            </a:r>
            <a:r>
              <a:rPr lang="en-US" sz="1100" b="1" dirty="0">
                <a:effectLst/>
                <a:latin typeface="Calibri" panose="020F0502020204030204" pitchFamily="34" charset="0"/>
                <a:ea typeface="Times New Roman" panose="02020603050405020304" pitchFamily="18" charset="0"/>
                <a:cs typeface="Calibri" panose="020F0502020204030204" pitchFamily="34" charset="0"/>
              </a:rPr>
              <a:t>Abdul Farooq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Shahan</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Tel : </a:t>
            </a:r>
            <a:r>
              <a:rPr lang="en-US" sz="1100" b="1" dirty="0">
                <a:effectLst/>
                <a:latin typeface="Calibri" panose="020F0502020204030204" pitchFamily="34" charset="0"/>
                <a:ea typeface="Times New Roman" panose="02020603050405020304" pitchFamily="18" charset="0"/>
                <a:cs typeface="Calibri" panose="020F0502020204030204" pitchFamily="34" charset="0"/>
              </a:rPr>
              <a:t>+92 22 2783126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Fax:  </a:t>
            </a:r>
            <a:r>
              <a:rPr lang="en-US" sz="1100" b="1" dirty="0">
                <a:effectLst/>
                <a:latin typeface="Calibri" panose="020F0502020204030204" pitchFamily="34" charset="0"/>
                <a:ea typeface="Times New Roman" panose="02020603050405020304" pitchFamily="18" charset="0"/>
                <a:cs typeface="Calibri" panose="020F0502020204030204" pitchFamily="34" charset="0"/>
              </a:rPr>
              <a:t>+92 22 2780805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Cell # </a:t>
            </a:r>
            <a:r>
              <a:rPr lang="en-US" sz="1100" b="1" dirty="0">
                <a:effectLst/>
                <a:latin typeface="Calibri" panose="020F0502020204030204" pitchFamily="34" charset="0"/>
                <a:ea typeface="Times New Roman" panose="02020603050405020304" pitchFamily="18" charset="0"/>
                <a:cs typeface="Calibri" panose="020F0502020204030204" pitchFamily="34" charset="0"/>
              </a:rPr>
              <a:t>0332-8200877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Email: </a:t>
            </a:r>
            <a:r>
              <a:rPr lang="en-US" sz="11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1"/>
              </a:rPr>
              <a:t>Sup_verihyd@icilpk.com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1" name="Text Box 2"/>
          <p:cNvSpPr txBox="1">
            <a:spLocks noChangeArrowheads="1"/>
          </p:cNvSpPr>
          <p:nvPr/>
        </p:nvSpPr>
        <p:spPr bwMode="auto">
          <a:xfrm>
            <a:off x="3275330" y="4951096"/>
            <a:ext cx="2362835" cy="1672590"/>
          </a:xfrm>
          <a:prstGeom prst="rect">
            <a:avLst/>
          </a:prstGeom>
          <a:noFill/>
          <a:ln w="9525">
            <a:solidFill>
              <a:schemeClr val="accent1">
                <a:lumMod val="50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r>
              <a:rPr lang="en-US" sz="1100" b="1" u="sng">
                <a:effectLst/>
                <a:latin typeface="Calibri" panose="020F0502020204030204" pitchFamily="34" charset="0"/>
                <a:ea typeface="Calibri" panose="020F0502020204030204" pitchFamily="34" charset="0"/>
                <a:cs typeface="Calibri" panose="020F0502020204030204" pitchFamily="34" charset="0"/>
              </a:rPr>
              <a:t>QUETTA</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Office #. 1260 Street No. 9 Faisal</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Town, Brewery Road Quetta</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Contact : </a:t>
            </a:r>
            <a:r>
              <a:rPr lang="en-US" sz="1100" b="1">
                <a:effectLst/>
                <a:latin typeface="Calibri" panose="020F0502020204030204" pitchFamily="34" charset="0"/>
                <a:ea typeface="Times New Roman" panose="02020603050405020304" pitchFamily="18" charset="0"/>
                <a:cs typeface="Calibri" panose="020F0502020204030204" pitchFamily="34" charset="0"/>
              </a:rPr>
              <a:t>Adnan Yousuf</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Cell: </a:t>
            </a:r>
            <a:r>
              <a:rPr lang="en-US" sz="1100" b="1">
                <a:effectLst/>
                <a:latin typeface="Calibri" panose="020F0502020204030204" pitchFamily="34" charset="0"/>
                <a:ea typeface="Times New Roman" panose="02020603050405020304" pitchFamily="18" charset="0"/>
                <a:cs typeface="Calibri" panose="020F0502020204030204" pitchFamily="34" charset="0"/>
              </a:rPr>
              <a:t>0321 8012987</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Cell: </a:t>
            </a:r>
            <a:r>
              <a:rPr lang="en-US" sz="1100" b="1">
                <a:effectLst/>
                <a:latin typeface="Calibri" panose="020F0502020204030204" pitchFamily="34" charset="0"/>
                <a:ea typeface="Times New Roman" panose="02020603050405020304" pitchFamily="18" charset="0"/>
                <a:cs typeface="Calibri" panose="020F0502020204030204" pitchFamily="34" charset="0"/>
              </a:rPr>
              <a:t>0333 7106992</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Email: </a:t>
            </a:r>
            <a:r>
              <a:rPr lang="en-US" sz="11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2"/>
              </a:rPr>
              <a:t>quetta@icilpk.com</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22" name="Text Box 2"/>
          <p:cNvSpPr txBox="1">
            <a:spLocks noChangeArrowheads="1"/>
          </p:cNvSpPr>
          <p:nvPr/>
        </p:nvSpPr>
        <p:spPr bwMode="auto">
          <a:xfrm>
            <a:off x="5638165" y="4957441"/>
            <a:ext cx="2362835" cy="1671959"/>
          </a:xfrm>
          <a:prstGeom prst="rect">
            <a:avLst/>
          </a:prstGeom>
          <a:noFill/>
          <a:ln w="9525">
            <a:solidFill>
              <a:schemeClr val="accent1">
                <a:lumMod val="50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r>
              <a:rPr lang="en-US" sz="1100" b="1" u="sng" dirty="0">
                <a:effectLst/>
                <a:latin typeface="Calibri" panose="020F0502020204030204" pitchFamily="34" charset="0"/>
                <a:ea typeface="Calibri" panose="020F0502020204030204" pitchFamily="34" charset="0"/>
                <a:cs typeface="Calibri" panose="020F0502020204030204" pitchFamily="34" charset="0"/>
              </a:rPr>
              <a:t>PESHAWAR</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T-40, Yasser Colony, Hussain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Chowk</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err="1">
                <a:effectLst/>
                <a:latin typeface="Calibri" panose="020F0502020204030204" pitchFamily="34" charset="0"/>
                <a:ea typeface="Times New Roman" panose="02020603050405020304" pitchFamily="18" charset="0"/>
                <a:cs typeface="Calibri" panose="020F0502020204030204" pitchFamily="34" charset="0"/>
              </a:rPr>
              <a:t>Sirbuland</a:t>
            </a: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Pura</a:t>
            </a:r>
            <a:r>
              <a:rPr lang="en-US" sz="1100" dirty="0">
                <a:effectLst/>
                <a:latin typeface="Calibri" panose="020F0502020204030204" pitchFamily="34" charset="0"/>
                <a:ea typeface="Times New Roman" panose="02020603050405020304" pitchFamily="18" charset="0"/>
                <a:cs typeface="Calibri" panose="020F0502020204030204" pitchFamily="34" charset="0"/>
              </a:rPr>
              <a:t>, Haji Camp, </a:t>
            </a:r>
            <a:r>
              <a:rPr lang="en-US" sz="1100" dirty="0" err="1">
                <a:effectLst/>
                <a:latin typeface="Calibri" panose="020F0502020204030204" pitchFamily="34" charset="0"/>
                <a:ea typeface="Times New Roman" panose="02020603050405020304" pitchFamily="18" charset="0"/>
                <a:cs typeface="Calibri" panose="020F0502020204030204" pitchFamily="34" charset="0"/>
              </a:rPr>
              <a:t>G.T.Road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Contact : </a:t>
            </a:r>
            <a:r>
              <a:rPr lang="en-US" sz="1100" b="1" dirty="0">
                <a:effectLst/>
                <a:latin typeface="Calibri" panose="020F0502020204030204" pitchFamily="34" charset="0"/>
                <a:ea typeface="Times New Roman" panose="02020603050405020304" pitchFamily="18" charset="0"/>
                <a:cs typeface="Calibri" panose="020F0502020204030204" pitchFamily="34" charset="0"/>
              </a:rPr>
              <a:t>Mohammed Zahid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Tel : </a:t>
            </a:r>
            <a:r>
              <a:rPr lang="en-US" sz="1100" b="1" dirty="0">
                <a:effectLst/>
                <a:latin typeface="Calibri" panose="020F0502020204030204" pitchFamily="34" charset="0"/>
                <a:ea typeface="Times New Roman" panose="02020603050405020304" pitchFamily="18" charset="0"/>
                <a:cs typeface="Calibri" panose="020F0502020204030204" pitchFamily="34" charset="0"/>
              </a:rPr>
              <a:t>+92 91  2261682</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Calibri" panose="020F0502020204030204" pitchFamily="34" charset="0"/>
              </a:rPr>
              <a:t>Fax : +92 91 2261685</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Calibri" panose="020F0502020204030204" pitchFamily="34" charset="0"/>
              </a:rPr>
              <a:t>Cell: 0345-9001886</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Calibri" panose="020F0502020204030204" pitchFamily="34" charset="0"/>
              </a:rPr>
              <a:t>Email: </a:t>
            </a:r>
            <a:r>
              <a:rPr lang="en-US" sz="1100" b="1"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10"/>
              </a:rPr>
              <a:t>zahid@icilpk.com</a:t>
            </a:r>
            <a:endParaRPr lang="en-US" sz="1100" b="1"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814387" y="1029652"/>
            <a:ext cx="7254875" cy="7159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eaLnBrk="1" hangingPunct="1"/>
            <a:r>
              <a:rPr lang="en-US" altLang="en-US" sz="3200" kern="0" smtClean="0">
                <a:solidFill>
                  <a:schemeClr val="tx1"/>
                </a:solidFill>
                <a:effectLst/>
                <a:latin typeface="Garamond" panose="02020404030301010803" pitchFamily="18" charset="0"/>
              </a:rPr>
              <a:t>CONTACT INFORMATION</a:t>
            </a:r>
            <a:endParaRPr lang="en-US" altLang="en-US" sz="3200" kern="0" dirty="0" smtClean="0">
              <a:solidFill>
                <a:schemeClr val="tx1"/>
              </a:solidFill>
              <a:effectLst/>
              <a:latin typeface="Garamond" panose="02020404030301010803" pitchFamily="18"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3438" y="214313"/>
            <a:ext cx="213677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1295401" y="2118040"/>
            <a:ext cx="2209800" cy="1647825"/>
          </a:xfrm>
          <a:prstGeom prst="rect">
            <a:avLst/>
          </a:prstGeom>
          <a:noFill/>
          <a:ln w="9525">
            <a:solidFill>
              <a:schemeClr val="accent1">
                <a:lumMod val="50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r>
              <a:rPr lang="en-US" sz="1100" b="1" u="sng">
                <a:effectLst/>
                <a:latin typeface="Calibri" panose="020F0502020204030204" pitchFamily="34" charset="0"/>
                <a:ea typeface="Calibri" panose="020F0502020204030204" pitchFamily="34" charset="0"/>
                <a:cs typeface="Calibri" panose="020F0502020204030204" pitchFamily="34" charset="0"/>
              </a:rPr>
              <a:t>SIALKOT</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Office No. 22 2nd Floor, Warraich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Mansion,Paris Road.</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Contact: </a:t>
            </a:r>
            <a:r>
              <a:rPr lang="en-US" sz="1100" b="1">
                <a:effectLst/>
                <a:latin typeface="Calibri" panose="020F0502020204030204" pitchFamily="34" charset="0"/>
                <a:ea typeface="Times New Roman" panose="02020603050405020304" pitchFamily="18" charset="0"/>
                <a:cs typeface="Calibri" panose="020F0502020204030204" pitchFamily="34" charset="0"/>
              </a:rPr>
              <a:t>Hafiz Abdul Saboor</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Tel : </a:t>
            </a:r>
            <a:r>
              <a:rPr lang="en-US" sz="1100" b="1">
                <a:effectLst/>
                <a:latin typeface="Calibri" panose="020F0502020204030204" pitchFamily="34" charset="0"/>
                <a:ea typeface="Times New Roman" panose="02020603050405020304" pitchFamily="18" charset="0"/>
                <a:cs typeface="Calibri" panose="020F0502020204030204" pitchFamily="34" charset="0"/>
              </a:rPr>
              <a:t>+92 52 4292435</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Fax : </a:t>
            </a:r>
            <a:r>
              <a:rPr lang="en-US" sz="1100" b="1">
                <a:effectLst/>
                <a:latin typeface="Calibri" panose="020F0502020204030204" pitchFamily="34" charset="0"/>
                <a:ea typeface="Times New Roman" panose="02020603050405020304" pitchFamily="18" charset="0"/>
                <a:cs typeface="Calibri" panose="020F0502020204030204" pitchFamily="34" charset="0"/>
              </a:rPr>
              <a:t>+92 52 4266335</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Cell: </a:t>
            </a:r>
            <a:r>
              <a:rPr lang="en-US" sz="1100" b="1">
                <a:effectLst/>
                <a:latin typeface="Calibri" panose="020F0502020204030204" pitchFamily="34" charset="0"/>
                <a:ea typeface="Times New Roman" panose="02020603050405020304" pitchFamily="18" charset="0"/>
                <a:cs typeface="Calibri" panose="020F0502020204030204" pitchFamily="34" charset="0"/>
              </a:rPr>
              <a:t>0300-8612627</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Email: </a:t>
            </a:r>
            <a:r>
              <a:rPr lang="en-US" sz="11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icilskt@pakbizinfo.com</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 Box 2"/>
          <p:cNvSpPr txBox="1">
            <a:spLocks noChangeArrowheads="1"/>
          </p:cNvSpPr>
          <p:nvPr/>
        </p:nvSpPr>
        <p:spPr bwMode="auto">
          <a:xfrm>
            <a:off x="1295400" y="3765865"/>
            <a:ext cx="2209800" cy="1491935"/>
          </a:xfrm>
          <a:prstGeom prst="rect">
            <a:avLst/>
          </a:prstGeom>
          <a:noFill/>
          <a:ln w="9525">
            <a:solidFill>
              <a:schemeClr val="accent1">
                <a:lumMod val="50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b="1" u="sng" dirty="0">
                <a:effectLst/>
                <a:latin typeface="Calibri" panose="020F0502020204030204" pitchFamily="34" charset="0"/>
                <a:ea typeface="Calibri" panose="020F0502020204030204" pitchFamily="34" charset="0"/>
                <a:cs typeface="Calibri" panose="020F0502020204030204" pitchFamily="34" charset="0"/>
              </a:rPr>
              <a:t>SARGODHA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FF-130, Al-Rehman Trade Centre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err="1">
                <a:effectLst/>
                <a:latin typeface="Calibri" panose="020F0502020204030204" pitchFamily="34" charset="0"/>
                <a:ea typeface="Times New Roman" panose="02020603050405020304" pitchFamily="18" charset="0"/>
                <a:cs typeface="Calibri" panose="020F0502020204030204" pitchFamily="34" charset="0"/>
              </a:rPr>
              <a:t>University,Road</a:t>
            </a:r>
            <a:r>
              <a:rPr lang="en-US" sz="1100" dirty="0">
                <a:effectLst/>
                <a:latin typeface="Calibri" panose="020F0502020204030204" pitchFamily="34" charset="0"/>
                <a:ea typeface="Times New Roman" panose="02020603050405020304" pitchFamily="18" charset="0"/>
                <a:cs typeface="Calibri" panose="020F0502020204030204" pitchFamily="34" charset="0"/>
              </a:rPr>
              <a:t> Sargodha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Contact : </a:t>
            </a:r>
            <a:r>
              <a:rPr lang="en-US" sz="1100" b="1" dirty="0">
                <a:effectLst/>
                <a:latin typeface="Calibri" panose="020F0502020204030204" pitchFamily="34" charset="0"/>
                <a:ea typeface="Times New Roman" panose="02020603050405020304" pitchFamily="18" charset="0"/>
                <a:cs typeface="Calibri" panose="020F0502020204030204" pitchFamily="34" charset="0"/>
              </a:rPr>
              <a:t>Khurram </a:t>
            </a:r>
            <a:r>
              <a:rPr lang="en-US" sz="1100" b="1" dirty="0" err="1">
                <a:effectLst/>
                <a:latin typeface="Calibri" panose="020F0502020204030204" pitchFamily="34" charset="0"/>
                <a:ea typeface="Times New Roman" panose="02020603050405020304" pitchFamily="18" charset="0"/>
                <a:cs typeface="Calibri" panose="020F0502020204030204" pitchFamily="34" charset="0"/>
              </a:rPr>
              <a:t>Shehzad</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Cell: </a:t>
            </a:r>
            <a:r>
              <a:rPr lang="en-US" sz="1100" b="1" dirty="0">
                <a:effectLst/>
                <a:latin typeface="Calibri" panose="020F0502020204030204" pitchFamily="34" charset="0"/>
                <a:ea typeface="Times New Roman" panose="02020603050405020304" pitchFamily="18" charset="0"/>
                <a:cs typeface="Calibri" panose="020F0502020204030204" pitchFamily="34" charset="0"/>
              </a:rPr>
              <a:t>0345-7716916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Email: </a:t>
            </a:r>
            <a:r>
              <a:rPr lang="en-US" sz="11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ejaz@icilpk.com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 Box 2"/>
          <p:cNvSpPr txBox="1">
            <a:spLocks noChangeArrowheads="1"/>
          </p:cNvSpPr>
          <p:nvPr/>
        </p:nvSpPr>
        <p:spPr bwMode="auto">
          <a:xfrm>
            <a:off x="3505200" y="2118039"/>
            <a:ext cx="2209798" cy="1647825"/>
          </a:xfrm>
          <a:prstGeom prst="rect">
            <a:avLst/>
          </a:prstGeom>
          <a:noFill/>
          <a:ln w="9525">
            <a:solidFill>
              <a:schemeClr val="accent1">
                <a:lumMod val="50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100" b="1" u="sng">
                <a:effectLst/>
                <a:latin typeface="Calibri" panose="020F0502020204030204" pitchFamily="34" charset="0"/>
                <a:ea typeface="Calibri" panose="020F0502020204030204" pitchFamily="34" charset="0"/>
                <a:cs typeface="Calibri" panose="020F0502020204030204" pitchFamily="34" charset="0"/>
              </a:rPr>
              <a:t>JHANG</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Office No. 2, 2nd Floor, Al-Hafeez</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 Market, Ayub Chowk,Faisalabad Rd. </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Jhang Saddar.</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Phone : </a:t>
            </a:r>
            <a:r>
              <a:rPr lang="en-US" sz="1100" b="1">
                <a:effectLst/>
                <a:latin typeface="Calibri" panose="020F0502020204030204" pitchFamily="34" charset="0"/>
                <a:ea typeface="Times New Roman" panose="02020603050405020304" pitchFamily="18" charset="0"/>
                <a:cs typeface="Calibri" panose="020F0502020204030204" pitchFamily="34" charset="0"/>
              </a:rPr>
              <a:t>+92 47 7623394</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Email: </a:t>
            </a:r>
            <a:r>
              <a:rPr lang="en-US" sz="11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4"/>
              </a:rPr>
              <a:t>ejaz@icilpk.com</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 Box 10"/>
          <p:cNvSpPr txBox="1">
            <a:spLocks noChangeArrowheads="1"/>
          </p:cNvSpPr>
          <p:nvPr/>
        </p:nvSpPr>
        <p:spPr bwMode="auto">
          <a:xfrm>
            <a:off x="3505199" y="3765864"/>
            <a:ext cx="2209799" cy="1491936"/>
          </a:xfrm>
          <a:prstGeom prst="rect">
            <a:avLst/>
          </a:prstGeom>
          <a:noFill/>
          <a:ln w="9525">
            <a:solidFill>
              <a:schemeClr val="accent1">
                <a:lumMod val="50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r>
              <a:rPr lang="en-US" sz="1100" b="1" u="sng">
                <a:effectLst/>
                <a:latin typeface="Calibri" panose="020F0502020204030204" pitchFamily="34" charset="0"/>
                <a:ea typeface="Calibri" panose="020F0502020204030204" pitchFamily="34" charset="0"/>
                <a:cs typeface="Calibri" panose="020F0502020204030204" pitchFamily="34" charset="0"/>
              </a:rPr>
              <a:t>SUKKUR</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Office No. 11, Alfa Tower, First Floor</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Opposite District Jail, Shalimar,</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 Sukkur.</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Contact : </a:t>
            </a:r>
            <a:r>
              <a:rPr lang="en-US" sz="1100" b="1">
                <a:effectLst/>
                <a:latin typeface="Calibri" panose="020F0502020204030204" pitchFamily="34" charset="0"/>
                <a:ea typeface="Times New Roman" panose="02020603050405020304" pitchFamily="18" charset="0"/>
                <a:cs typeface="Calibri" panose="020F0502020204030204" pitchFamily="34" charset="0"/>
              </a:rPr>
              <a:t>M.Aamir Shaikh</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Cell: </a:t>
            </a:r>
            <a:r>
              <a:rPr lang="en-US" sz="1100" b="1">
                <a:effectLst/>
                <a:latin typeface="Calibri" panose="020F0502020204030204" pitchFamily="34" charset="0"/>
                <a:ea typeface="Times New Roman" panose="02020603050405020304" pitchFamily="18" charset="0"/>
                <a:cs typeface="Calibri" panose="020F0502020204030204" pitchFamily="34" charset="0"/>
              </a:rPr>
              <a:t>0321-3104202</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Email: </a:t>
            </a:r>
            <a:r>
              <a:rPr lang="en-US" sz="1100" u="sng">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5"/>
              </a:rPr>
              <a:t>icilsukkur@icilpk.com</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 Box 2"/>
          <p:cNvSpPr txBox="1">
            <a:spLocks noChangeArrowheads="1"/>
          </p:cNvSpPr>
          <p:nvPr/>
        </p:nvSpPr>
        <p:spPr bwMode="auto">
          <a:xfrm>
            <a:off x="5714998" y="2118037"/>
            <a:ext cx="2324100" cy="1647825"/>
          </a:xfrm>
          <a:prstGeom prst="rect">
            <a:avLst/>
          </a:prstGeom>
          <a:noFill/>
          <a:ln w="9525">
            <a:solidFill>
              <a:schemeClr val="accent1">
                <a:lumMod val="50000"/>
              </a:schemeClr>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r>
              <a:rPr lang="en-US" sz="1100" b="1" u="sng">
                <a:effectLst/>
                <a:latin typeface="Calibri" panose="020F0502020204030204" pitchFamily="34" charset="0"/>
                <a:ea typeface="Calibri" panose="020F0502020204030204" pitchFamily="34" charset="0"/>
                <a:cs typeface="Calibri" panose="020F0502020204030204" pitchFamily="34" charset="0"/>
              </a:rPr>
              <a:t>LARKANA</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Near Raza Bhatti Cloth House Dari</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Mohalla Larkana</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Contact : </a:t>
            </a:r>
            <a:r>
              <a:rPr lang="en-US" sz="1100" b="1">
                <a:effectLst/>
                <a:latin typeface="Calibri" panose="020F0502020204030204" pitchFamily="34" charset="0"/>
                <a:ea typeface="Times New Roman" panose="02020603050405020304" pitchFamily="18" charset="0"/>
                <a:cs typeface="Calibri" panose="020F0502020204030204" pitchFamily="34" charset="0"/>
              </a:rPr>
              <a:t>M.Aamir Shaikh</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Cell: </a:t>
            </a:r>
            <a:r>
              <a:rPr lang="en-US" sz="1100" b="1">
                <a:effectLst/>
                <a:latin typeface="Calibri" panose="020F0502020204030204" pitchFamily="34" charset="0"/>
                <a:ea typeface="Times New Roman" panose="02020603050405020304" pitchFamily="18" charset="0"/>
                <a:cs typeface="Calibri" panose="020F0502020204030204" pitchFamily="34" charset="0"/>
              </a:rPr>
              <a:t>0321-3104202</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a:effectLst/>
                <a:latin typeface="Calibri" panose="020F0502020204030204" pitchFamily="34" charset="0"/>
                <a:ea typeface="Times New Roman" panose="02020603050405020304" pitchFamily="18" charset="0"/>
                <a:cs typeface="Calibri" panose="020F0502020204030204" pitchFamily="34" charset="0"/>
              </a:rPr>
              <a:t>Cell: </a:t>
            </a:r>
            <a:r>
              <a:rPr lang="en-US" sz="1100" b="1">
                <a:effectLst/>
                <a:latin typeface="Calibri" panose="020F0502020204030204" pitchFamily="34" charset="0"/>
                <a:ea typeface="Times New Roman" panose="02020603050405020304" pitchFamily="18" charset="0"/>
                <a:cs typeface="Calibri" panose="020F0502020204030204" pitchFamily="34" charset="0"/>
              </a:rPr>
              <a:t>0321-3104202</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814387" y="1898085"/>
            <a:ext cx="7254875" cy="7159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eaLnBrk="1" hangingPunct="1"/>
            <a:r>
              <a:rPr lang="en-US" altLang="en-US" sz="3200" kern="0" dirty="0" smtClean="0">
                <a:solidFill>
                  <a:schemeClr val="tx1"/>
                </a:solidFill>
                <a:effectLst/>
                <a:latin typeface="Garamond" panose="02020404030301010803" pitchFamily="18" charset="0"/>
              </a:rPr>
              <a:t>Websites </a:t>
            </a: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3438" y="214313"/>
            <a:ext cx="213677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Rot="1" noChangeArrowheads="1"/>
          </p:cNvSpPr>
          <p:nvPr/>
        </p:nvSpPr>
        <p:spPr>
          <a:xfrm>
            <a:off x="990600" y="3090526"/>
            <a:ext cx="7254875" cy="7159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eaLnBrk="1" hangingPunct="1"/>
            <a:r>
              <a:rPr lang="en-US" altLang="en-US" sz="3200" kern="0" dirty="0" smtClean="0">
                <a:solidFill>
                  <a:schemeClr val="tx1"/>
                </a:solidFill>
                <a:effectLst/>
                <a:latin typeface="Garamond" panose="02020404030301010803" pitchFamily="18" charset="0"/>
                <a:hlinkClick r:id="rId3"/>
              </a:rPr>
              <a:t>www.icilpk.com</a:t>
            </a:r>
            <a:endParaRPr lang="en-US" altLang="en-US" sz="3200" kern="0" dirty="0" smtClean="0">
              <a:solidFill>
                <a:schemeClr val="tx1"/>
              </a:solidFill>
              <a:effectLst/>
              <a:latin typeface="Garamond" panose="02020404030301010803" pitchFamily="18" charset="0"/>
            </a:endParaRPr>
          </a:p>
          <a:p>
            <a:pPr eaLnBrk="1" hangingPunct="1"/>
            <a:endParaRPr lang="en-US" altLang="en-US" sz="3200" kern="0" dirty="0" smtClean="0">
              <a:solidFill>
                <a:schemeClr val="tx1"/>
              </a:solidFill>
              <a:effectLst/>
              <a:latin typeface="Garamond" panose="02020404030301010803" pitchFamily="18" charset="0"/>
            </a:endParaRPr>
          </a:p>
        </p:txBody>
      </p:sp>
      <p:sp>
        <p:nvSpPr>
          <p:cNvPr id="12" name="Rectangle 2"/>
          <p:cNvSpPr txBox="1">
            <a:spLocks noRot="1" noChangeArrowheads="1"/>
          </p:cNvSpPr>
          <p:nvPr/>
        </p:nvSpPr>
        <p:spPr>
          <a:xfrm>
            <a:off x="609600" y="4572000"/>
            <a:ext cx="7254875" cy="715962"/>
          </a:xfrm>
          <a:prstGeom prst="rect">
            <a:avLst/>
          </a:prstGeom>
        </p:spPr>
        <p:txBody>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eaLnBrk="1" hangingPunct="1"/>
            <a:r>
              <a:rPr lang="en-US" altLang="en-US" sz="3200" kern="0" dirty="0" smtClean="0">
                <a:solidFill>
                  <a:schemeClr val="tx1"/>
                </a:solidFill>
                <a:effectLst/>
                <a:latin typeface="Garamond" panose="02020404030301010803" pitchFamily="18" charset="0"/>
              </a:rPr>
              <a:t>THANK YOU </a:t>
            </a:r>
          </a:p>
        </p:txBody>
      </p:sp>
    </p:spTree>
    <p:extLst>
      <p:ext uri="{BB962C8B-B14F-4D97-AF65-F5344CB8AC3E}">
        <p14:creationId xmlns:p14="http://schemas.microsoft.com/office/powerpoint/2010/main" val="3311488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057400"/>
            <a:ext cx="8229600" cy="3884140"/>
          </a:xfrm>
          <a:prstGeom prst="rect">
            <a:avLst/>
          </a:prstGeom>
        </p:spPr>
        <p:txBody>
          <a:bodyPr>
            <a:spAutoFit/>
          </a:bodyPr>
          <a:lstStyle/>
          <a:p>
            <a:pPr eaLnBrk="1" hangingPunct="1">
              <a:lnSpc>
                <a:spcPct val="80000"/>
              </a:lnSpc>
              <a:defRPr/>
            </a:pPr>
            <a:r>
              <a:rPr lang="en-US" sz="1600" b="1" dirty="0" smtClean="0"/>
              <a:t>                    ICIL </a:t>
            </a:r>
            <a:r>
              <a:rPr lang="en-US" sz="1600" b="1" dirty="0"/>
              <a:t>Pakistan comprises of following  </a:t>
            </a:r>
            <a:r>
              <a:rPr lang="en-US" sz="1600" b="1" dirty="0" smtClean="0"/>
              <a:t>companies</a:t>
            </a:r>
          </a:p>
          <a:p>
            <a:pPr eaLnBrk="1" hangingPunct="1">
              <a:lnSpc>
                <a:spcPct val="80000"/>
              </a:lnSpc>
              <a:defRPr/>
            </a:pPr>
            <a:endParaRPr lang="en-US" sz="1600" b="1" dirty="0" smtClean="0"/>
          </a:p>
          <a:p>
            <a:pPr eaLnBrk="1" hangingPunct="1">
              <a:lnSpc>
                <a:spcPct val="80000"/>
              </a:lnSpc>
              <a:defRPr/>
            </a:pPr>
            <a:endParaRPr lang="en-US" sz="1600" b="1" dirty="0"/>
          </a:p>
          <a:p>
            <a:pPr marL="1657350" lvl="3" indent="-285750" eaLnBrk="1" hangingPunct="1">
              <a:lnSpc>
                <a:spcPct val="80000"/>
              </a:lnSpc>
              <a:buFont typeface="Arial" pitchFamily="34" charset="0"/>
              <a:buChar char="•"/>
              <a:defRPr/>
            </a:pPr>
            <a:r>
              <a:rPr lang="en-US" sz="1600" b="1" dirty="0"/>
              <a:t>ICIL [International Credit Information Ltd</a:t>
            </a:r>
            <a:r>
              <a:rPr lang="en-US" sz="1600" b="1" dirty="0" smtClean="0"/>
              <a:t>]</a:t>
            </a:r>
          </a:p>
          <a:p>
            <a:pPr lvl="3" eaLnBrk="1" hangingPunct="1">
              <a:lnSpc>
                <a:spcPct val="80000"/>
              </a:lnSpc>
              <a:defRPr/>
            </a:pPr>
            <a:endParaRPr lang="en-US" sz="1600" b="1" dirty="0"/>
          </a:p>
          <a:p>
            <a:pPr marL="1657350" lvl="3" indent="-285750" eaLnBrk="1" hangingPunct="1">
              <a:lnSpc>
                <a:spcPct val="80000"/>
              </a:lnSpc>
              <a:buFont typeface="Arial" pitchFamily="34" charset="0"/>
              <a:buChar char="•"/>
              <a:defRPr/>
            </a:pPr>
            <a:r>
              <a:rPr lang="en-US" sz="1600" b="1" dirty="0"/>
              <a:t>ICIL </a:t>
            </a:r>
            <a:r>
              <a:rPr lang="en-US" sz="1600" b="1" dirty="0" smtClean="0"/>
              <a:t> Ltd              </a:t>
            </a:r>
          </a:p>
          <a:p>
            <a:pPr lvl="3" eaLnBrk="1" hangingPunct="1">
              <a:lnSpc>
                <a:spcPct val="80000"/>
              </a:lnSpc>
              <a:defRPr/>
            </a:pPr>
            <a:r>
              <a:rPr lang="en-US" sz="1600" b="1" dirty="0" smtClean="0"/>
              <a:t>              </a:t>
            </a:r>
            <a:endParaRPr lang="en-US" sz="1600" b="1" dirty="0"/>
          </a:p>
          <a:p>
            <a:pPr marL="1657350" lvl="3" indent="-285750" eaLnBrk="1" hangingPunct="1">
              <a:lnSpc>
                <a:spcPct val="80000"/>
              </a:lnSpc>
              <a:buFont typeface="Arial" pitchFamily="34" charset="0"/>
              <a:buChar char="•"/>
              <a:defRPr/>
            </a:pPr>
            <a:r>
              <a:rPr lang="en-US" sz="1600" b="1" dirty="0" smtClean="0"/>
              <a:t>ICIL </a:t>
            </a:r>
            <a:r>
              <a:rPr lang="en-US" sz="1600" b="1" dirty="0"/>
              <a:t>Technologies </a:t>
            </a:r>
            <a:r>
              <a:rPr lang="en-US" sz="1600" b="1" dirty="0" smtClean="0"/>
              <a:t>Ltd                          </a:t>
            </a:r>
            <a:endParaRPr lang="en-US" sz="1600" b="1" dirty="0"/>
          </a:p>
          <a:p>
            <a:pPr lvl="3" eaLnBrk="1" hangingPunct="1">
              <a:lnSpc>
                <a:spcPct val="80000"/>
              </a:lnSpc>
              <a:defRPr/>
            </a:pPr>
            <a:endParaRPr lang="en-US" sz="1600" i="1" dirty="0"/>
          </a:p>
          <a:p>
            <a:pPr eaLnBrk="1" hangingPunct="1">
              <a:lnSpc>
                <a:spcPct val="80000"/>
              </a:lnSpc>
              <a:defRPr/>
            </a:pPr>
            <a:r>
              <a:rPr lang="en-US" sz="1600" b="1" dirty="0" smtClean="0"/>
              <a:t>                       Incorporated </a:t>
            </a:r>
            <a:r>
              <a:rPr lang="en-US" sz="1600" b="1" dirty="0"/>
              <a:t>and started business in March 1998</a:t>
            </a:r>
          </a:p>
          <a:p>
            <a:pPr eaLnBrk="1" hangingPunct="1">
              <a:lnSpc>
                <a:spcPct val="80000"/>
              </a:lnSpc>
              <a:defRPr/>
            </a:pPr>
            <a:endParaRPr lang="en-US" sz="1600" dirty="0"/>
          </a:p>
          <a:p>
            <a:pPr eaLnBrk="1" hangingPunct="1">
              <a:lnSpc>
                <a:spcPct val="80000"/>
              </a:lnSpc>
              <a:defRPr/>
            </a:pPr>
            <a:endParaRPr lang="en-US" sz="1600" dirty="0"/>
          </a:p>
          <a:p>
            <a:pPr eaLnBrk="1" hangingPunct="1">
              <a:lnSpc>
                <a:spcPct val="80000"/>
              </a:lnSpc>
              <a:defRPr/>
            </a:pPr>
            <a:r>
              <a:rPr lang="en-US" sz="1600" b="1" dirty="0" smtClean="0"/>
              <a:t>                         Auditors</a:t>
            </a:r>
            <a:r>
              <a:rPr lang="en-US" sz="1600" dirty="0" smtClean="0"/>
              <a:t> </a:t>
            </a:r>
            <a:r>
              <a:rPr lang="en-US" sz="1600" dirty="0"/>
              <a:t>: </a:t>
            </a:r>
            <a:r>
              <a:rPr lang="en-US" sz="1600" b="1" dirty="0" smtClean="0"/>
              <a:t>KPMG</a:t>
            </a:r>
            <a:endParaRPr lang="en-US" sz="1600" dirty="0"/>
          </a:p>
          <a:p>
            <a:pPr eaLnBrk="1" hangingPunct="1">
              <a:lnSpc>
                <a:spcPct val="80000"/>
              </a:lnSpc>
              <a:defRPr/>
            </a:pPr>
            <a:endParaRPr lang="en-US" sz="1600" dirty="0"/>
          </a:p>
          <a:p>
            <a:pPr lvl="2" eaLnBrk="1" hangingPunct="1">
              <a:lnSpc>
                <a:spcPct val="80000"/>
              </a:lnSpc>
              <a:defRPr/>
            </a:pPr>
            <a:endParaRPr lang="en-US" sz="1600" dirty="0">
              <a:solidFill>
                <a:schemeClr val="hlink"/>
              </a:solidFill>
            </a:endParaRPr>
          </a:p>
          <a:p>
            <a:pPr eaLnBrk="1" hangingPunct="1">
              <a:lnSpc>
                <a:spcPct val="80000"/>
              </a:lnSpc>
              <a:defRPr/>
            </a:pPr>
            <a:r>
              <a:rPr lang="en-US" sz="1600" b="1" dirty="0"/>
              <a:t>Head Office in Karachi and Branch Offices in 16 cities</a:t>
            </a:r>
          </a:p>
          <a:p>
            <a:pPr eaLnBrk="1" hangingPunct="1">
              <a:lnSpc>
                <a:spcPct val="80000"/>
              </a:lnSpc>
              <a:defRPr/>
            </a:pPr>
            <a:endParaRPr lang="en-US" sz="1600" b="1" dirty="0"/>
          </a:p>
          <a:p>
            <a:pPr eaLnBrk="1" hangingPunct="1">
              <a:lnSpc>
                <a:spcPct val="80000"/>
              </a:lnSpc>
              <a:defRPr/>
            </a:pPr>
            <a:r>
              <a:rPr lang="en-US" sz="1600" b="1" dirty="0"/>
              <a:t>ICIL is the member of  International Association of Credit &amp; Collection </a:t>
            </a:r>
            <a:r>
              <a:rPr lang="en-US" b="1" dirty="0"/>
              <a:t>Professionals &amp;  National Association of Background Screening Companies </a:t>
            </a:r>
            <a:r>
              <a:rPr lang="en-US" b="1" dirty="0" smtClean="0"/>
              <a:t>       </a:t>
            </a:r>
            <a:endParaRPr lang="en-US" b="1" dirty="0"/>
          </a:p>
        </p:txBody>
      </p:sp>
      <p:pic>
        <p:nvPicPr>
          <p:cNvPr id="81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7113" y="381000"/>
            <a:ext cx="191452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Tm="732"/>
    </mc:Choice>
    <mc:Fallback xmlns="">
      <p:transition advTm="73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Placeholder 2"/>
          <p:cNvSpPr>
            <a:spLocks noGrp="1"/>
          </p:cNvSpPr>
          <p:nvPr>
            <p:ph type="body" idx="1"/>
          </p:nvPr>
        </p:nvSpPr>
        <p:spPr>
          <a:xfrm>
            <a:off x="-228600" y="1851660"/>
            <a:ext cx="9144000" cy="5181600"/>
          </a:xfrm>
        </p:spPr>
        <p:txBody>
          <a:bodyPr/>
          <a:lstStyle/>
          <a:p>
            <a:pPr lvl="1" eaLnBrk="1" hangingPunct="1">
              <a:lnSpc>
                <a:spcPct val="80000"/>
              </a:lnSpc>
              <a:defRPr/>
            </a:pPr>
            <a:r>
              <a:rPr lang="en-US" altLang="en-US" sz="1600" b="1" dirty="0" smtClean="0">
                <a:effectLst/>
              </a:rPr>
              <a:t>Humayun Mufti FCA (England/Wales)  – An entrepreneur with industrial management background. Former  share holder &amp; CEO of Ghandara Nissan Ltd, Honorary Consul  Republic of General Slovenia.  </a:t>
            </a:r>
          </a:p>
          <a:p>
            <a:pPr eaLnBrk="1" hangingPunct="1">
              <a:lnSpc>
                <a:spcPct val="80000"/>
              </a:lnSpc>
              <a:defRPr/>
            </a:pPr>
            <a:endParaRPr lang="en-US" altLang="en-US" sz="1600" b="1" dirty="0" smtClean="0">
              <a:effectLst/>
            </a:endParaRPr>
          </a:p>
          <a:p>
            <a:pPr lvl="1" eaLnBrk="1" hangingPunct="1">
              <a:lnSpc>
                <a:spcPct val="80000"/>
              </a:lnSpc>
              <a:defRPr/>
            </a:pPr>
            <a:r>
              <a:rPr lang="en-US" altLang="en-US" sz="1600" b="1" dirty="0" smtClean="0">
                <a:effectLst/>
              </a:rPr>
              <a:t>Dr. Adil S. Mufti PhD (University of London) – An entrepreneur with industrial management background. Former CEO of General Tyres &amp; Rubber Ltd</a:t>
            </a:r>
          </a:p>
          <a:p>
            <a:pPr eaLnBrk="1" hangingPunct="1">
              <a:lnSpc>
                <a:spcPct val="80000"/>
              </a:lnSpc>
              <a:defRPr/>
            </a:pPr>
            <a:endParaRPr lang="en-US" altLang="en-US" sz="1600" b="1" dirty="0" smtClean="0">
              <a:effectLst/>
            </a:endParaRPr>
          </a:p>
          <a:p>
            <a:pPr lvl="1" eaLnBrk="1" hangingPunct="1">
              <a:lnSpc>
                <a:spcPct val="80000"/>
              </a:lnSpc>
              <a:defRPr/>
            </a:pPr>
            <a:r>
              <a:rPr lang="en-US" altLang="en-US" sz="1600" b="1" dirty="0" smtClean="0">
                <a:effectLst/>
              </a:rPr>
              <a:t>Amer Aziz Saiyied Advocate. currently legal advisor to the Banking Ombudsman. Former company Secretary &amp; Legal Counsel Lever Brothers  Pakistan Ltd. </a:t>
            </a:r>
          </a:p>
          <a:p>
            <a:pPr lvl="4" eaLnBrk="1" hangingPunct="1">
              <a:lnSpc>
                <a:spcPct val="80000"/>
              </a:lnSpc>
              <a:defRPr/>
            </a:pPr>
            <a:endParaRPr lang="en-US" altLang="en-US" sz="1600" b="1" dirty="0" smtClean="0">
              <a:effectLst/>
            </a:endParaRPr>
          </a:p>
          <a:p>
            <a:pPr lvl="1" eaLnBrk="1" hangingPunct="1">
              <a:lnSpc>
                <a:spcPct val="80000"/>
              </a:lnSpc>
              <a:defRPr/>
            </a:pPr>
            <a:r>
              <a:rPr lang="en-US" altLang="en-US" sz="1600" b="1" dirty="0" smtClean="0">
                <a:effectLst/>
              </a:rPr>
              <a:t>Arif Mufti (FCA) – Ex Chairman American Life Insurance Company Ltd &amp; MetLife Insurance    ( ALICO/MetLife)</a:t>
            </a:r>
          </a:p>
          <a:p>
            <a:pPr lvl="1" eaLnBrk="1" hangingPunct="1">
              <a:lnSpc>
                <a:spcPct val="80000"/>
              </a:lnSpc>
              <a:defRPr/>
            </a:pPr>
            <a:r>
              <a:rPr lang="en-US" altLang="en-US" sz="1600" b="1" dirty="0" smtClean="0">
                <a:effectLst/>
              </a:rPr>
              <a:t> </a:t>
            </a:r>
          </a:p>
          <a:p>
            <a:pPr lvl="1" eaLnBrk="1" hangingPunct="1">
              <a:lnSpc>
                <a:spcPct val="80000"/>
              </a:lnSpc>
              <a:defRPr/>
            </a:pPr>
            <a:r>
              <a:rPr lang="en-US" altLang="en-US" sz="1600" b="1" dirty="0" smtClean="0">
                <a:effectLst/>
              </a:rPr>
              <a:t>Yasser Mufti  –  Head of IT&amp; CEO of ICIL Technologies Ltd B.Sc. &amp; M.Sc. from Queen Mary </a:t>
            </a:r>
            <a:r>
              <a:rPr lang="en-US" altLang="en-US" sz="1600" b="1" dirty="0">
                <a:effectLst/>
              </a:rPr>
              <a:t>College – </a:t>
            </a:r>
            <a:r>
              <a:rPr lang="en-US" altLang="en-US" sz="1600" b="1" dirty="0" smtClean="0">
                <a:effectLst/>
              </a:rPr>
              <a:t>University of London.  </a:t>
            </a:r>
          </a:p>
          <a:p>
            <a:pPr lvl="1" eaLnBrk="1" hangingPunct="1">
              <a:lnSpc>
                <a:spcPct val="80000"/>
              </a:lnSpc>
              <a:defRPr/>
            </a:pPr>
            <a:endParaRPr lang="en-US" altLang="en-US" sz="1600" b="1" dirty="0" smtClean="0">
              <a:effectLst/>
            </a:endParaRPr>
          </a:p>
          <a:p>
            <a:pPr lvl="1" eaLnBrk="1" hangingPunct="1">
              <a:lnSpc>
                <a:spcPct val="80000"/>
              </a:lnSpc>
              <a:defRPr/>
            </a:pPr>
            <a:r>
              <a:rPr lang="en-US" altLang="en-US" sz="1600" b="1" dirty="0" smtClean="0">
                <a:effectLst/>
              </a:rPr>
              <a:t>Babar Mufti CEO – Economist B.Sc. &amp; M.Sc. London School of Economics&amp; Political </a:t>
            </a:r>
            <a:r>
              <a:rPr lang="en-US" altLang="en-US" sz="1600" b="1" dirty="0">
                <a:effectLst/>
              </a:rPr>
              <a:t>Science  – (</a:t>
            </a:r>
            <a:r>
              <a:rPr lang="en-US" altLang="en-US" sz="1600" b="1" dirty="0" smtClean="0">
                <a:effectLst/>
              </a:rPr>
              <a:t>University of London).</a:t>
            </a:r>
          </a:p>
          <a:p>
            <a:pPr lvl="1" eaLnBrk="1" hangingPunct="1">
              <a:lnSpc>
                <a:spcPct val="80000"/>
              </a:lnSpc>
              <a:defRPr/>
            </a:pPr>
            <a:endParaRPr lang="en-US" altLang="en-US" sz="1600" b="1" dirty="0">
              <a:effectLst/>
            </a:endParaRPr>
          </a:p>
          <a:p>
            <a:pPr lvl="1" eaLnBrk="1" hangingPunct="1">
              <a:lnSpc>
                <a:spcPct val="80000"/>
              </a:lnSpc>
              <a:defRPr/>
            </a:pPr>
            <a:r>
              <a:rPr lang="en-US" altLang="en-US" sz="1600" b="1" dirty="0" smtClean="0">
                <a:effectLst/>
              </a:rPr>
              <a:t>Syed Azfar Baqvi – MBA &amp; CA- Group Chief Operating Officer Former CEO of a leading financial Institution </a:t>
            </a:r>
            <a:r>
              <a:rPr lang="en-US" dirty="0"/>
              <a:t/>
            </a:r>
            <a:br>
              <a:rPr lang="en-US" dirty="0"/>
            </a:br>
            <a:endParaRPr lang="en-US" altLang="en-US" b="1" dirty="0" smtClean="0">
              <a:effectLst/>
            </a:endParaRPr>
          </a:p>
        </p:txBody>
      </p:sp>
      <p:pic>
        <p:nvPicPr>
          <p:cNvPr id="921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250" y="152400"/>
            <a:ext cx="191452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Rot="1" noChangeArrowheads="1"/>
          </p:cNvSpPr>
          <p:nvPr/>
        </p:nvSpPr>
        <p:spPr bwMode="auto">
          <a:xfrm>
            <a:off x="2286000" y="1207611"/>
            <a:ext cx="4953000" cy="533400"/>
          </a:xfrm>
          <a:prstGeom prst="rect">
            <a:avLst/>
          </a:prstGeom>
          <a:noFill/>
          <a:ln w="9525">
            <a:noFill/>
            <a:miter lim="800000"/>
            <a:headEnd/>
            <a:tailEnd/>
          </a:ln>
          <a:effectLst/>
        </p:spPr>
        <p:txBody>
          <a:bodyPr/>
          <a:lstStyle>
            <a:lvl1pPr algn="l" rtl="0" eaLnBrk="0" fontAlgn="base" hangingPunct="0">
              <a:spcBef>
                <a:spcPct val="0"/>
              </a:spcBef>
              <a:spcAft>
                <a:spcPct val="0"/>
              </a:spcAft>
              <a:defRPr sz="4000" b="1" cap="all">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eaLnBrk="1" hangingPunct="1">
              <a:defRPr/>
            </a:pPr>
            <a:r>
              <a:rPr lang="en-US" altLang="en-US" sz="3200" kern="0" dirty="0" smtClean="0">
                <a:solidFill>
                  <a:schemeClr val="tx1"/>
                </a:solidFill>
                <a:effectLst/>
              </a:rPr>
              <a:t>BOARD OF DIRECTOR</a:t>
            </a:r>
          </a:p>
        </p:txBody>
      </p:sp>
    </p:spTree>
  </p:cSld>
  <p:clrMapOvr>
    <a:masterClrMapping/>
  </p:clrMapOvr>
  <mc:AlternateContent xmlns:mc="http://schemas.openxmlformats.org/markup-compatibility/2006" xmlns:p14="http://schemas.microsoft.com/office/powerpoint/2010/main">
    <mc:Choice Requires="p14">
      <p:transition p14:dur="0" advTm="675"/>
    </mc:Choice>
    <mc:Fallback xmlns="">
      <p:transition advTm="67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15"/>
          <p:cNvSpPr txBox="1">
            <a:spLocks noChangeArrowheads="1"/>
          </p:cNvSpPr>
          <p:nvPr/>
        </p:nvSpPr>
        <p:spPr bwMode="auto">
          <a:xfrm>
            <a:off x="266700" y="5257800"/>
            <a:ext cx="8610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50000"/>
              </a:spcBef>
              <a:buClrTx/>
              <a:buSzTx/>
              <a:buFontTx/>
              <a:buNone/>
            </a:pPr>
            <a:r>
              <a:rPr lang="en-US" altLang="en-US" sz="1600" b="1" dirty="0"/>
              <a:t>ICIL-Global Business Bridge have 10 business units, Five </a:t>
            </a:r>
            <a:r>
              <a:rPr lang="en-US" altLang="en-US" sz="1600" b="1" dirty="0" smtClean="0"/>
              <a:t>are </a:t>
            </a:r>
            <a:r>
              <a:rPr lang="en-US" altLang="en-US" sz="1600" b="1" dirty="0"/>
              <a:t>housed in </a:t>
            </a:r>
            <a:r>
              <a:rPr lang="en-US" altLang="en-US" sz="1600" b="1" dirty="0" smtClean="0"/>
              <a:t>www.icilpk.com </a:t>
            </a:r>
            <a:r>
              <a:rPr lang="en-US" altLang="en-US" sz="1600" b="1" dirty="0"/>
              <a:t>&amp; five </a:t>
            </a:r>
            <a:r>
              <a:rPr lang="en-US" altLang="en-US" sz="1600" b="1" dirty="0" smtClean="0"/>
              <a:t>are </a:t>
            </a:r>
            <a:r>
              <a:rPr lang="en-US" altLang="en-US" sz="1600" b="1" dirty="0"/>
              <a:t>housed in www.iciltek.com  </a:t>
            </a:r>
          </a:p>
        </p:txBody>
      </p:sp>
      <p:sp>
        <p:nvSpPr>
          <p:cNvPr id="4" name="Down Arrow 3"/>
          <p:cNvSpPr/>
          <p:nvPr/>
        </p:nvSpPr>
        <p:spPr bwMode="auto">
          <a:xfrm>
            <a:off x="4152899" y="1377722"/>
            <a:ext cx="495300" cy="641278"/>
          </a:xfrm>
          <a:prstGeom prst="downArrow">
            <a:avLst/>
          </a:prstGeom>
          <a:solidFill>
            <a:schemeClr val="bg2">
              <a:lumMod val="75000"/>
            </a:schemeClr>
          </a:solid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3287" y="198438"/>
            <a:ext cx="191452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09800"/>
            <a:ext cx="9144000" cy="277144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47"/>
    </mc:Choice>
    <mc:Fallback xmlns="">
      <p:transition advTm="104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71463" y="1752600"/>
            <a:ext cx="838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marL="285750" indent="-285750" eaLnBrk="1" hangingPunct="1">
              <a:lnSpc>
                <a:spcPct val="80000"/>
              </a:lnSpc>
              <a:buClrTx/>
              <a:buFont typeface="Wingdings" panose="05000000000000000000" pitchFamily="2" charset="2"/>
              <a:buChar char="q"/>
              <a:defRPr/>
            </a:pPr>
            <a:r>
              <a:rPr lang="en-US" altLang="en-US" sz="1600" b="1" dirty="0" smtClean="0"/>
              <a:t> It maintains Pakistan’s largest  business  </a:t>
            </a:r>
            <a:r>
              <a:rPr lang="en-US" altLang="en-US" sz="1600" b="1" dirty="0"/>
              <a:t>i</a:t>
            </a:r>
            <a:r>
              <a:rPr lang="en-US" altLang="en-US" sz="1600" b="1" dirty="0" smtClean="0"/>
              <a:t>nformation  </a:t>
            </a:r>
            <a:r>
              <a:rPr lang="en-US" altLang="en-US" sz="1600" b="1" dirty="0"/>
              <a:t>d</a:t>
            </a:r>
            <a:r>
              <a:rPr lang="en-US" altLang="en-US" sz="1600" b="1" dirty="0" smtClean="0"/>
              <a:t>atabase of  most public, private </a:t>
            </a:r>
            <a:r>
              <a:rPr lang="en-US" altLang="en-US" sz="1600" b="1" dirty="0"/>
              <a:t>l</a:t>
            </a:r>
            <a:r>
              <a:rPr lang="en-US" altLang="en-US" sz="1600" b="1" dirty="0" smtClean="0"/>
              <a:t>imited companies &amp; registered partnership firm. ICIL also has access to the business information databases in most countries of the world through its partners of different countries.</a:t>
            </a:r>
          </a:p>
          <a:p>
            <a:pPr eaLnBrk="1" hangingPunct="1">
              <a:lnSpc>
                <a:spcPct val="80000"/>
              </a:lnSpc>
              <a:buClrTx/>
              <a:buFont typeface="Wingdings" panose="05000000000000000000" pitchFamily="2" charset="2"/>
              <a:buNone/>
              <a:defRPr/>
            </a:pPr>
            <a:endParaRPr lang="en-US" altLang="en-US" sz="1600" b="1" dirty="0" smtClean="0"/>
          </a:p>
          <a:p>
            <a:pPr marL="285750" indent="-285750" eaLnBrk="1" hangingPunct="1">
              <a:lnSpc>
                <a:spcPct val="80000"/>
              </a:lnSpc>
              <a:buClrTx/>
              <a:buFont typeface="Wingdings" panose="05000000000000000000" pitchFamily="2" charset="2"/>
              <a:buChar char="q"/>
              <a:defRPr/>
            </a:pPr>
            <a:r>
              <a:rPr lang="en-US" altLang="en-US" sz="1600" b="1" dirty="0" smtClean="0"/>
              <a:t> ICIL team of professionally qualified business analysts based in ICIL branch network updates its business information database.  </a:t>
            </a:r>
          </a:p>
          <a:p>
            <a:pPr marL="285750" indent="-285750" eaLnBrk="1" hangingPunct="1">
              <a:lnSpc>
                <a:spcPct val="80000"/>
              </a:lnSpc>
              <a:buClrTx/>
              <a:buFont typeface="Wingdings" panose="05000000000000000000" pitchFamily="2" charset="2"/>
              <a:buChar char="q"/>
              <a:defRPr/>
            </a:pPr>
            <a:endParaRPr lang="en-US" altLang="en-US" sz="1600" b="1" dirty="0" smtClean="0"/>
          </a:p>
          <a:p>
            <a:pPr marL="285750" indent="-285750" eaLnBrk="1" hangingPunct="1">
              <a:lnSpc>
                <a:spcPct val="80000"/>
              </a:lnSpc>
              <a:buClrTx/>
              <a:buFont typeface="Wingdings" panose="05000000000000000000" pitchFamily="2" charset="2"/>
              <a:buChar char="q"/>
              <a:defRPr/>
            </a:pPr>
            <a:r>
              <a:rPr lang="en-US" altLang="en-US" sz="1600" b="1" dirty="0" smtClean="0"/>
              <a:t> Using this database, ICIL professional team tailors credit decision support report as per SBP prudential requirement.</a:t>
            </a:r>
          </a:p>
          <a:p>
            <a:pPr eaLnBrk="1" hangingPunct="1">
              <a:lnSpc>
                <a:spcPct val="80000"/>
              </a:lnSpc>
              <a:buClrTx/>
              <a:buFont typeface="Wingdings" panose="05000000000000000000" pitchFamily="2" charset="2"/>
              <a:buNone/>
              <a:defRPr/>
            </a:pPr>
            <a:endParaRPr lang="en-US" altLang="en-US" sz="1600" b="1" dirty="0" smtClean="0"/>
          </a:p>
          <a:p>
            <a:pPr marL="285750" indent="-285750" eaLnBrk="1" hangingPunct="1">
              <a:lnSpc>
                <a:spcPct val="80000"/>
              </a:lnSpc>
              <a:buClrTx/>
              <a:buFont typeface="Wingdings" panose="05000000000000000000" pitchFamily="2" charset="2"/>
              <a:buChar char="q"/>
              <a:defRPr/>
            </a:pPr>
            <a:r>
              <a:rPr lang="en-US" altLang="en-US" sz="1600" b="1" dirty="0" smtClean="0"/>
              <a:t>  ICIL  has  pool of academically  qualified   &amp; professionally  experience  H.R  including   IT graduates, Economist, MBAs. Chartered Accountants , ACCA</a:t>
            </a:r>
          </a:p>
          <a:p>
            <a:pPr eaLnBrk="1" hangingPunct="1">
              <a:lnSpc>
                <a:spcPct val="80000"/>
              </a:lnSpc>
              <a:buClr>
                <a:srgbClr val="FFFF00"/>
              </a:buClr>
              <a:buFont typeface="Wingdings" panose="05000000000000000000" pitchFamily="2" charset="2"/>
              <a:buNone/>
              <a:defRPr/>
            </a:pPr>
            <a:endParaRPr lang="en-US" altLang="en-US" sz="1600" b="1" dirty="0" smtClean="0"/>
          </a:p>
          <a:p>
            <a:pPr marL="285750" indent="-285750" eaLnBrk="1" hangingPunct="1">
              <a:lnSpc>
                <a:spcPct val="80000"/>
              </a:lnSpc>
              <a:buClrTx/>
              <a:buFont typeface="Wingdings" panose="05000000000000000000" pitchFamily="2" charset="2"/>
              <a:buChar char="q"/>
              <a:defRPr/>
            </a:pPr>
            <a:r>
              <a:rPr lang="en-US" altLang="en-US" sz="1600" b="1" dirty="0" smtClean="0"/>
              <a:t> It   has   Branch Offices   in all   major  </a:t>
            </a:r>
            <a:r>
              <a:rPr lang="en-US" altLang="en-US" sz="1600" b="1" dirty="0"/>
              <a:t>i</a:t>
            </a:r>
            <a:r>
              <a:rPr lang="en-US" altLang="en-US" sz="1600" b="1" dirty="0" smtClean="0"/>
              <a:t>ndustrial   </a:t>
            </a:r>
            <a:r>
              <a:rPr lang="en-US" altLang="en-US" sz="1600" b="1" dirty="0"/>
              <a:t>c</a:t>
            </a:r>
            <a:r>
              <a:rPr lang="en-US" altLang="en-US" sz="1600" b="1" dirty="0" smtClean="0"/>
              <a:t>ities  of Pakistan </a:t>
            </a:r>
          </a:p>
          <a:p>
            <a:pPr eaLnBrk="1" hangingPunct="1">
              <a:lnSpc>
                <a:spcPct val="80000"/>
              </a:lnSpc>
              <a:buClrTx/>
              <a:buFont typeface="Wingdings" panose="05000000000000000000" pitchFamily="2" charset="2"/>
              <a:buNone/>
              <a:defRPr/>
            </a:pPr>
            <a:endParaRPr lang="en-US" altLang="en-US" sz="1600" b="1" dirty="0" smtClean="0"/>
          </a:p>
        </p:txBody>
      </p:sp>
      <p:pic>
        <p:nvPicPr>
          <p:cNvPr id="1229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81000"/>
            <a:ext cx="191452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Tm="714"/>
    </mc:Choice>
    <mc:Fallback xmlns="">
      <p:transition advTm="71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374650" y="1225550"/>
            <a:ext cx="8229600" cy="533400"/>
          </a:xfrm>
        </p:spPr>
        <p:txBody>
          <a:bodyPr/>
          <a:lstStyle/>
          <a:p>
            <a:pPr eaLnBrk="1" hangingPunct="1">
              <a:defRPr/>
            </a:pPr>
            <a:r>
              <a:rPr lang="en-US" altLang="en-US" sz="3200" dirty="0" smtClean="0">
                <a:solidFill>
                  <a:schemeClr val="tx1"/>
                </a:solidFill>
                <a:effectLst/>
                <a:latin typeface="+mn-lt"/>
              </a:rPr>
              <a:t>Local &amp; Global Business Information Service</a:t>
            </a:r>
          </a:p>
        </p:txBody>
      </p:sp>
      <p:sp>
        <p:nvSpPr>
          <p:cNvPr id="13315" name="Rectangle 16"/>
          <p:cNvSpPr>
            <a:spLocks noChangeArrowheads="1"/>
          </p:cNvSpPr>
          <p:nvPr/>
        </p:nvSpPr>
        <p:spPr bwMode="auto">
          <a:xfrm>
            <a:off x="863600" y="2955925"/>
            <a:ext cx="1828800" cy="838200"/>
          </a:xfrm>
          <a:prstGeom prst="rect">
            <a:avLst/>
          </a:prstGeom>
          <a:solidFill>
            <a:schemeClr val="bg2">
              <a:lumMod val="75000"/>
            </a:schemeClr>
          </a:solidFill>
          <a:ln w="9525">
            <a:solidFill>
              <a:schemeClr val="bg2"/>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lnSpc>
                <a:spcPct val="90000"/>
              </a:lnSpc>
              <a:buClr>
                <a:srgbClr val="800000"/>
              </a:buClr>
              <a:buSzPct val="80000"/>
              <a:buFont typeface="Wingdings" panose="05000000000000000000" pitchFamily="2" charset="2"/>
              <a:buNone/>
            </a:pPr>
            <a:r>
              <a:rPr lang="en-US" altLang="en-US" sz="1800" b="1" dirty="0">
                <a:solidFill>
                  <a:schemeClr val="bg1"/>
                </a:solidFill>
              </a:rPr>
              <a:t>Banking</a:t>
            </a:r>
          </a:p>
        </p:txBody>
      </p:sp>
      <p:sp>
        <p:nvSpPr>
          <p:cNvPr id="13316" name="Rectangle 17"/>
          <p:cNvSpPr>
            <a:spLocks noChangeArrowheads="1"/>
          </p:cNvSpPr>
          <p:nvPr/>
        </p:nvSpPr>
        <p:spPr bwMode="auto">
          <a:xfrm>
            <a:off x="838200" y="5829300"/>
            <a:ext cx="1828800" cy="838200"/>
          </a:xfrm>
          <a:prstGeom prst="rect">
            <a:avLst/>
          </a:prstGeom>
          <a:solidFill>
            <a:schemeClr val="bg2">
              <a:lumMod val="75000"/>
            </a:schemeClr>
          </a:solidFill>
          <a:ln w="9525">
            <a:solidFill>
              <a:schemeClr val="bg2">
                <a:lumMod val="75000"/>
              </a:schemeClr>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lnSpc>
                <a:spcPct val="90000"/>
              </a:lnSpc>
              <a:buClr>
                <a:srgbClr val="800000"/>
              </a:buClr>
              <a:buSzPct val="80000"/>
              <a:buFont typeface="Wingdings" panose="05000000000000000000" pitchFamily="2" charset="2"/>
              <a:buNone/>
            </a:pPr>
            <a:r>
              <a:rPr lang="en-US" altLang="en-US" sz="1800" b="1" dirty="0">
                <a:solidFill>
                  <a:schemeClr val="bg1"/>
                </a:solidFill>
              </a:rPr>
              <a:t>FMCG Co’s</a:t>
            </a:r>
          </a:p>
        </p:txBody>
      </p:sp>
      <p:sp>
        <p:nvSpPr>
          <p:cNvPr id="13317" name="AutoShape 24"/>
          <p:cNvSpPr>
            <a:spLocks noChangeArrowheads="1"/>
          </p:cNvSpPr>
          <p:nvPr/>
        </p:nvSpPr>
        <p:spPr bwMode="auto">
          <a:xfrm>
            <a:off x="4292600" y="2647950"/>
            <a:ext cx="4267200" cy="2667000"/>
          </a:xfrm>
          <a:prstGeom prst="wedgeRectCallout">
            <a:avLst>
              <a:gd name="adj1" fmla="val -49778"/>
              <a:gd name="adj2" fmla="val -17083"/>
            </a:avLst>
          </a:prstGeom>
          <a:solidFill>
            <a:schemeClr val="bg2">
              <a:lumMod val="75000"/>
            </a:schemeClr>
          </a:solidFill>
          <a:ln w="9525">
            <a:solidFill>
              <a:schemeClr val="bg2">
                <a:lumMod val="75000"/>
              </a:schemeClr>
            </a:solidFill>
            <a:miter lim="800000"/>
            <a:headEnd/>
            <a:tailEnd/>
          </a:ln>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lnSpc>
                <a:spcPct val="90000"/>
              </a:lnSpc>
              <a:buClr>
                <a:schemeClr val="tx1"/>
              </a:buClr>
              <a:buFont typeface="Wingdings" panose="05000000000000000000" pitchFamily="2" charset="2"/>
              <a:buAutoNum type="alphaLcPeriod"/>
            </a:pPr>
            <a:r>
              <a:rPr lang="en-US" altLang="en-US" sz="1600" b="1" i="1" dirty="0">
                <a:solidFill>
                  <a:schemeClr val="bg1"/>
                </a:solidFill>
              </a:rPr>
              <a:t>Consumer Banking Finance</a:t>
            </a:r>
          </a:p>
          <a:p>
            <a:pPr eaLnBrk="1" hangingPunct="1">
              <a:lnSpc>
                <a:spcPct val="90000"/>
              </a:lnSpc>
              <a:buClr>
                <a:srgbClr val="180000"/>
              </a:buClr>
              <a:buFont typeface="Wingdings" panose="05000000000000000000" pitchFamily="2" charset="2"/>
              <a:buNone/>
            </a:pPr>
            <a:r>
              <a:rPr lang="en-US" altLang="en-US" sz="1600" b="1" dirty="0">
                <a:solidFill>
                  <a:schemeClr val="bg1"/>
                </a:solidFill>
              </a:rPr>
              <a:t>	</a:t>
            </a:r>
            <a:r>
              <a:rPr lang="en-US" altLang="en-US" sz="1600" dirty="0">
                <a:solidFill>
                  <a:schemeClr val="bg1"/>
                </a:solidFill>
              </a:rPr>
              <a:t>IER, Verification</a:t>
            </a:r>
          </a:p>
          <a:p>
            <a:pPr eaLnBrk="1" hangingPunct="1">
              <a:lnSpc>
                <a:spcPct val="90000"/>
              </a:lnSpc>
              <a:buClr>
                <a:schemeClr val="tx1"/>
              </a:buClr>
              <a:buFont typeface="Wingdings" panose="05000000000000000000" pitchFamily="2" charset="2"/>
              <a:buAutoNum type="alphaLcPeriod" startAt="2"/>
            </a:pPr>
            <a:r>
              <a:rPr lang="en-US" altLang="en-US" sz="1600" b="1" i="1" dirty="0">
                <a:solidFill>
                  <a:schemeClr val="bg1"/>
                </a:solidFill>
              </a:rPr>
              <a:t>SME’s Banking Finance</a:t>
            </a:r>
          </a:p>
          <a:p>
            <a:pPr eaLnBrk="1" hangingPunct="1">
              <a:lnSpc>
                <a:spcPct val="80000"/>
              </a:lnSpc>
              <a:buClr>
                <a:srgbClr val="180000"/>
              </a:buClr>
              <a:buFont typeface="Wingdings" panose="05000000000000000000" pitchFamily="2" charset="2"/>
              <a:buNone/>
            </a:pPr>
            <a:r>
              <a:rPr lang="en-US" altLang="en-US" sz="1600" dirty="0">
                <a:solidFill>
                  <a:schemeClr val="bg1"/>
                </a:solidFill>
              </a:rPr>
              <a:t>	Cash flows, Financial information, Credit worthiness (ability, willingness), Reputation Check (suppliers, customers, competitors, court notices), Existence (legal doc’s, visit, third party check)</a:t>
            </a:r>
          </a:p>
          <a:p>
            <a:pPr eaLnBrk="1" hangingPunct="1">
              <a:lnSpc>
                <a:spcPct val="90000"/>
              </a:lnSpc>
              <a:buClr>
                <a:schemeClr val="tx1"/>
              </a:buClr>
              <a:buFont typeface="Wingdings" panose="05000000000000000000" pitchFamily="2" charset="2"/>
              <a:buAutoNum type="alphaLcPeriod" startAt="3"/>
            </a:pPr>
            <a:r>
              <a:rPr lang="en-US" altLang="en-US" sz="1600" b="1" i="1" dirty="0">
                <a:solidFill>
                  <a:schemeClr val="bg1"/>
                </a:solidFill>
              </a:rPr>
              <a:t>Corporate Banking Finance</a:t>
            </a:r>
          </a:p>
          <a:p>
            <a:pPr eaLnBrk="1" hangingPunct="1">
              <a:lnSpc>
                <a:spcPct val="90000"/>
              </a:lnSpc>
              <a:buClr>
                <a:schemeClr val="tx1"/>
              </a:buClr>
              <a:buFont typeface="Wingdings" panose="05000000000000000000" pitchFamily="2" charset="2"/>
              <a:buNone/>
            </a:pPr>
            <a:r>
              <a:rPr lang="en-US" altLang="en-US" sz="1600" b="1" dirty="0">
                <a:solidFill>
                  <a:schemeClr val="bg1"/>
                </a:solidFill>
              </a:rPr>
              <a:t>	</a:t>
            </a:r>
            <a:r>
              <a:rPr lang="en-US" altLang="en-US" sz="1600" dirty="0">
                <a:solidFill>
                  <a:schemeClr val="bg1"/>
                </a:solidFill>
              </a:rPr>
              <a:t>Search Report for charge including Ranking, Charge Registration, Market Reputation</a:t>
            </a:r>
          </a:p>
        </p:txBody>
      </p:sp>
      <p:sp>
        <p:nvSpPr>
          <p:cNvPr id="13318" name="AutoShape 25"/>
          <p:cNvSpPr>
            <a:spLocks noChangeArrowheads="1"/>
          </p:cNvSpPr>
          <p:nvPr/>
        </p:nvSpPr>
        <p:spPr bwMode="auto">
          <a:xfrm>
            <a:off x="4489450" y="5791200"/>
            <a:ext cx="2895600" cy="914400"/>
          </a:xfrm>
          <a:prstGeom prst="wedgeRectCallout">
            <a:avLst>
              <a:gd name="adj1" fmla="val -50005"/>
              <a:gd name="adj2" fmla="val -6074"/>
            </a:avLst>
          </a:prstGeom>
          <a:solidFill>
            <a:schemeClr val="bg2">
              <a:lumMod val="75000"/>
            </a:schemeClr>
          </a:solidFill>
          <a:ln w="9525">
            <a:solidFill>
              <a:schemeClr val="bg2">
                <a:lumMod val="75000"/>
              </a:schemeClr>
            </a:solidFill>
            <a:miter lim="800000"/>
            <a:headEnd/>
            <a:tailEnd/>
          </a:ln>
          <a:extLst/>
        </p:spPr>
        <p:txBody>
          <a:bodyP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600" b="1" dirty="0">
                <a:solidFill>
                  <a:schemeClr val="bg1"/>
                </a:solidFill>
              </a:rPr>
              <a:t>Corporate Due diligence </a:t>
            </a:r>
            <a:r>
              <a:rPr lang="en-US" altLang="en-US" sz="1600" dirty="0">
                <a:solidFill>
                  <a:schemeClr val="bg1"/>
                </a:solidFill>
              </a:rPr>
              <a:t>(distributor’s, vendors, franchise’s, supplier’s)</a:t>
            </a:r>
          </a:p>
        </p:txBody>
      </p:sp>
      <p:sp>
        <p:nvSpPr>
          <p:cNvPr id="13319" name="AutoShape 31"/>
          <p:cNvSpPr>
            <a:spLocks noChangeArrowheads="1"/>
          </p:cNvSpPr>
          <p:nvPr/>
        </p:nvSpPr>
        <p:spPr bwMode="auto">
          <a:xfrm>
            <a:off x="3327400" y="3313113"/>
            <a:ext cx="457200"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3320" name="AutoShape 32"/>
          <p:cNvSpPr>
            <a:spLocks noChangeArrowheads="1"/>
          </p:cNvSpPr>
          <p:nvPr/>
        </p:nvSpPr>
        <p:spPr bwMode="auto">
          <a:xfrm>
            <a:off x="3017838" y="6134100"/>
            <a:ext cx="457200" cy="2286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3321" name="TextBox 15"/>
          <p:cNvSpPr txBox="1">
            <a:spLocks noChangeArrowheads="1"/>
          </p:cNvSpPr>
          <p:nvPr/>
        </p:nvSpPr>
        <p:spPr bwMode="auto">
          <a:xfrm>
            <a:off x="304800" y="3859213"/>
            <a:ext cx="3429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800" dirty="0"/>
              <a:t>Local Business Information Report</a:t>
            </a:r>
          </a:p>
          <a:p>
            <a:pPr>
              <a:spcBef>
                <a:spcPct val="0"/>
              </a:spcBef>
              <a:buClrTx/>
              <a:buSzTx/>
              <a:buFontTx/>
              <a:buNone/>
            </a:pPr>
            <a:r>
              <a:rPr lang="en-US" altLang="en-US" sz="1800" dirty="0"/>
              <a:t>SME Credit Report</a:t>
            </a:r>
          </a:p>
          <a:p>
            <a:pPr>
              <a:spcBef>
                <a:spcPct val="0"/>
              </a:spcBef>
              <a:buClrTx/>
              <a:buSzTx/>
              <a:buFontTx/>
              <a:buNone/>
            </a:pPr>
            <a:r>
              <a:rPr lang="en-US" altLang="en-US" sz="1800" dirty="0"/>
              <a:t>Income Estimation Report</a:t>
            </a:r>
          </a:p>
          <a:p>
            <a:pPr>
              <a:spcBef>
                <a:spcPct val="0"/>
              </a:spcBef>
              <a:buClrTx/>
              <a:buSzTx/>
              <a:buFontTx/>
              <a:buNone/>
            </a:pPr>
            <a:r>
              <a:rPr lang="en-US" altLang="en-US" sz="1800" dirty="0"/>
              <a:t>Market Check Report</a:t>
            </a:r>
          </a:p>
          <a:p>
            <a:pPr>
              <a:spcBef>
                <a:spcPct val="0"/>
              </a:spcBef>
              <a:buClrTx/>
              <a:buSzTx/>
              <a:buFontTx/>
              <a:buNone/>
            </a:pPr>
            <a:r>
              <a:rPr lang="en-US" altLang="en-US" sz="1800" dirty="0"/>
              <a:t>Registered Charge Report</a:t>
            </a:r>
          </a:p>
          <a:p>
            <a:pPr>
              <a:spcBef>
                <a:spcPct val="0"/>
              </a:spcBef>
              <a:buClrTx/>
              <a:buSzTx/>
              <a:buFontTx/>
              <a:buNone/>
            </a:pPr>
            <a:r>
              <a:rPr lang="en-US" altLang="en-US" sz="1800" dirty="0"/>
              <a:t>Charge Registration</a:t>
            </a:r>
          </a:p>
        </p:txBody>
      </p:sp>
      <p:pic>
        <p:nvPicPr>
          <p:cNvPr id="133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55563"/>
            <a:ext cx="19145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Tm="373"/>
    </mc:Choice>
    <mc:Fallback xmlns="">
      <p:transition advTm="37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0938" y="128588"/>
            <a:ext cx="191452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84810" y="2400300"/>
            <a:ext cx="8526779" cy="4354830"/>
          </a:xfrm>
          <a:prstGeom prst="rect">
            <a:avLst/>
          </a:prstGeom>
        </p:spPr>
      </p:pic>
      <p:sp>
        <p:nvSpPr>
          <p:cNvPr id="9" name="Oval 58"/>
          <p:cNvSpPr>
            <a:spLocks noChangeArrowheads="1"/>
          </p:cNvSpPr>
          <p:nvPr/>
        </p:nvSpPr>
        <p:spPr bwMode="auto">
          <a:xfrm>
            <a:off x="2582863" y="3834606"/>
            <a:ext cx="3581400" cy="1744663"/>
          </a:xfrm>
          <a:prstGeom prst="ellipse">
            <a:avLst/>
          </a:prstGeom>
          <a:solidFill>
            <a:schemeClr val="bg2"/>
          </a:solidFill>
          <a:ln w="9525">
            <a:solidFill>
              <a:schemeClr val="bg2"/>
            </a:solidFill>
            <a:round/>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lnSpc>
                <a:spcPct val="80000"/>
              </a:lnSpc>
              <a:buClr>
                <a:schemeClr val="tx1"/>
              </a:buClr>
              <a:buFont typeface="Wingdings" panose="05000000000000000000" pitchFamily="2" charset="2"/>
              <a:buNone/>
            </a:pPr>
            <a:endParaRPr lang="en-US" altLang="en-US" sz="1400" b="1" dirty="0">
              <a:solidFill>
                <a:srgbClr val="5211F5"/>
              </a:solidFill>
            </a:endParaRPr>
          </a:p>
          <a:p>
            <a:pPr algn="ctr" eaLnBrk="1" hangingPunct="1">
              <a:lnSpc>
                <a:spcPct val="80000"/>
              </a:lnSpc>
              <a:buClr>
                <a:schemeClr val="tx1"/>
              </a:buClr>
              <a:buFont typeface="Wingdings" panose="05000000000000000000" pitchFamily="2" charset="2"/>
              <a:buNone/>
            </a:pPr>
            <a:r>
              <a:rPr lang="en-US" altLang="en-US" sz="1400" b="1" dirty="0">
                <a:solidFill>
                  <a:schemeClr val="bg1"/>
                </a:solidFill>
              </a:rPr>
              <a:t>A Global Credit Decision Support Report</a:t>
            </a:r>
            <a:endParaRPr lang="en-US" altLang="en-US" sz="1400" dirty="0">
              <a:solidFill>
                <a:schemeClr val="bg1"/>
              </a:solidFill>
            </a:endParaRPr>
          </a:p>
          <a:p>
            <a:pPr algn="ctr">
              <a:spcBef>
                <a:spcPct val="0"/>
              </a:spcBef>
              <a:buClrTx/>
              <a:buSzTx/>
              <a:buFontTx/>
              <a:buNone/>
            </a:pPr>
            <a:endParaRPr lang="en-US" altLang="en-US" sz="1400" dirty="0">
              <a:solidFill>
                <a:srgbClr val="5211F5"/>
              </a:solidFill>
            </a:endParaRPr>
          </a:p>
        </p:txBody>
      </p:sp>
      <p:sp>
        <p:nvSpPr>
          <p:cNvPr id="10" name="Rectangle 5"/>
          <p:cNvSpPr>
            <a:spLocks noChangeArrowheads="1"/>
          </p:cNvSpPr>
          <p:nvPr/>
        </p:nvSpPr>
        <p:spPr bwMode="auto">
          <a:xfrm>
            <a:off x="384810" y="1846818"/>
            <a:ext cx="3200400" cy="533400"/>
          </a:xfrm>
          <a:prstGeom prst="rect">
            <a:avLst/>
          </a:prstGeom>
          <a:solidFill>
            <a:schemeClr val="bg2">
              <a:lumMod val="75000"/>
            </a:schemeClr>
          </a:solidFill>
          <a:ln w="9525">
            <a:solidFill>
              <a:schemeClr val="bg2"/>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lnSpc>
                <a:spcPct val="90000"/>
              </a:lnSpc>
              <a:buClr>
                <a:srgbClr val="800000"/>
              </a:buClr>
              <a:buSzPct val="80000"/>
              <a:buFont typeface="Wingdings" panose="05000000000000000000" pitchFamily="2" charset="2"/>
              <a:buNone/>
            </a:pPr>
            <a:r>
              <a:rPr lang="en-US" altLang="en-US" sz="1800" b="1" dirty="0">
                <a:solidFill>
                  <a:schemeClr val="bg1"/>
                </a:solidFill>
              </a:rPr>
              <a:t>Global  Credit decision Services</a:t>
            </a:r>
            <a:endParaRPr lang="en-US" altLang="en-US" sz="1800" dirty="0">
              <a:solidFill>
                <a:schemeClr val="bg1"/>
              </a:solidFill>
            </a:endParaRPr>
          </a:p>
        </p:txBody>
      </p:sp>
      <p:sp>
        <p:nvSpPr>
          <p:cNvPr id="11" name="AutoShape 47"/>
          <p:cNvSpPr>
            <a:spLocks noChangeArrowheads="1"/>
          </p:cNvSpPr>
          <p:nvPr/>
        </p:nvSpPr>
        <p:spPr bwMode="auto">
          <a:xfrm>
            <a:off x="4263072" y="1791256"/>
            <a:ext cx="4648200" cy="609600"/>
          </a:xfrm>
          <a:prstGeom prst="wedgeRoundRectCallout">
            <a:avLst>
              <a:gd name="adj1" fmla="val -49917"/>
              <a:gd name="adj2" fmla="val -16926"/>
              <a:gd name="adj3" fmla="val 16667"/>
            </a:avLst>
          </a:prstGeom>
          <a:solidFill>
            <a:schemeClr val="bg2">
              <a:lumMod val="75000"/>
            </a:schemeClr>
          </a:solidFill>
          <a:ln w="9525">
            <a:solidFill>
              <a:schemeClr val="bg2"/>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hangingPunct="1">
              <a:lnSpc>
                <a:spcPct val="80000"/>
              </a:lnSpc>
              <a:buClr>
                <a:schemeClr val="tx1"/>
              </a:buClr>
              <a:buFont typeface="Wingdings" panose="05000000000000000000" pitchFamily="2" charset="2"/>
              <a:buNone/>
            </a:pPr>
            <a:r>
              <a:rPr lang="en-US" altLang="en-US" sz="1600" b="1" dirty="0">
                <a:solidFill>
                  <a:schemeClr val="bg1"/>
                </a:solidFill>
              </a:rPr>
              <a:t>Against Exports &amp; Imports to ascertain the genuineness of the counter party</a:t>
            </a:r>
          </a:p>
          <a:p>
            <a:pPr algn="ctr">
              <a:spcBef>
                <a:spcPct val="0"/>
              </a:spcBef>
              <a:buClrTx/>
              <a:buSzTx/>
              <a:buFontTx/>
              <a:buNone/>
            </a:pPr>
            <a:endParaRPr lang="en-US" altLang="en-US" sz="1600" dirty="0">
              <a:solidFill>
                <a:schemeClr val="bg1"/>
              </a:solidFill>
            </a:endParaRPr>
          </a:p>
        </p:txBody>
      </p:sp>
      <p:sp>
        <p:nvSpPr>
          <p:cNvPr id="12" name="Rectangle 2"/>
          <p:cNvSpPr>
            <a:spLocks noGrp="1" noRot="1" noChangeArrowheads="1"/>
          </p:cNvSpPr>
          <p:nvPr>
            <p:ph type="title"/>
          </p:nvPr>
        </p:nvSpPr>
        <p:spPr>
          <a:xfrm>
            <a:off x="384810" y="898247"/>
            <a:ext cx="8229600" cy="1143000"/>
          </a:xfrm>
        </p:spPr>
        <p:txBody>
          <a:bodyPr/>
          <a:lstStyle/>
          <a:p>
            <a:pPr eaLnBrk="1" hangingPunct="1">
              <a:defRPr/>
            </a:pPr>
            <a:r>
              <a:rPr lang="en-US" altLang="en-US" sz="3200" dirty="0" smtClean="0">
                <a:solidFill>
                  <a:schemeClr val="tx1"/>
                </a:solidFill>
                <a:effectLst/>
                <a:latin typeface="+mn-lt"/>
              </a:rPr>
              <a:t>Local &amp; Global Business Information Service</a:t>
            </a:r>
          </a:p>
        </p:txBody>
      </p:sp>
    </p:spTree>
  </p:cSld>
  <p:clrMapOvr>
    <a:masterClrMapping/>
  </p:clrMapOvr>
  <mc:AlternateContent xmlns:mc="http://schemas.openxmlformats.org/markup-compatibility/2006" xmlns:p14="http://schemas.microsoft.com/office/powerpoint/2010/main">
    <mc:Choice Requires="p14">
      <p:transition p14:dur="0" advTm="32"/>
    </mc:Choice>
    <mc:Fallback xmlns="">
      <p:transition advTm="3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Rot="1" noChangeArrowheads="1"/>
          </p:cNvSpPr>
          <p:nvPr>
            <p:ph type="title"/>
          </p:nvPr>
        </p:nvSpPr>
        <p:spPr>
          <a:xfrm>
            <a:off x="1021398" y="968374"/>
            <a:ext cx="7086600" cy="715963"/>
          </a:xfrm>
          <a:noFill/>
          <a:extLst>
            <a:ext uri="{909E8E84-426E-40DD-AFC4-6F175D3DCCD1}">
              <a14:hiddenFill xmlns:a14="http://schemas.microsoft.com/office/drawing/2010/main">
                <a:solidFill>
                  <a:srgbClr val="FFFFFF"/>
                </a:solidFill>
              </a14:hiddenFill>
            </a:ext>
          </a:extLst>
        </p:spPr>
        <p:txBody>
          <a:bodyPr/>
          <a:lstStyle/>
          <a:p>
            <a:pPr eaLnBrk="1" hangingPunct="1"/>
            <a:r>
              <a:rPr lang="en-US" altLang="en-US" sz="3200" u="sng" dirty="0" smtClean="0">
                <a:solidFill>
                  <a:schemeClr val="tx1"/>
                </a:solidFill>
                <a:effectLst/>
              </a:rPr>
              <a:t>Local &amp; Global Debt Collection Service</a:t>
            </a:r>
          </a:p>
        </p:txBody>
      </p:sp>
      <p:sp>
        <p:nvSpPr>
          <p:cNvPr id="16387" name="Rectangle 22"/>
          <p:cNvSpPr>
            <a:spLocks noChangeArrowheads="1"/>
          </p:cNvSpPr>
          <p:nvPr/>
        </p:nvSpPr>
        <p:spPr bwMode="auto">
          <a:xfrm>
            <a:off x="1036638" y="2590800"/>
            <a:ext cx="2667000" cy="533400"/>
          </a:xfrm>
          <a:prstGeom prst="rect">
            <a:avLst/>
          </a:prstGeom>
          <a:solidFill>
            <a:schemeClr val="bg2"/>
          </a:solidFill>
          <a:ln w="9525">
            <a:solidFill>
              <a:schemeClr val="bg2"/>
            </a:solidFill>
            <a:miter lim="800000"/>
            <a:headEnd/>
            <a:tailEnd/>
          </a:ln>
        </p:spPr>
        <p:txBody>
          <a:bodyPr wrap="none"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lnSpc>
                <a:spcPct val="90000"/>
              </a:lnSpc>
              <a:buClr>
                <a:srgbClr val="800000"/>
              </a:buClr>
              <a:buSzPct val="80000"/>
              <a:buFont typeface="Wingdings" panose="05000000000000000000" pitchFamily="2" charset="2"/>
              <a:buNone/>
            </a:pPr>
            <a:r>
              <a:rPr lang="en-US" altLang="en-US" sz="1800" b="1" dirty="0">
                <a:solidFill>
                  <a:schemeClr val="bg1"/>
                </a:solidFill>
              </a:rPr>
              <a:t>Receivable Management</a:t>
            </a:r>
          </a:p>
        </p:txBody>
      </p:sp>
      <p:sp>
        <p:nvSpPr>
          <p:cNvPr id="16388" name="Rectangle 23"/>
          <p:cNvSpPr>
            <a:spLocks noChangeArrowheads="1"/>
          </p:cNvSpPr>
          <p:nvPr/>
        </p:nvSpPr>
        <p:spPr bwMode="auto">
          <a:xfrm>
            <a:off x="1066800" y="3505200"/>
            <a:ext cx="2286000" cy="457200"/>
          </a:xfrm>
          <a:prstGeom prst="rect">
            <a:avLst/>
          </a:prstGeom>
          <a:solidFill>
            <a:schemeClr val="bg2"/>
          </a:solidFill>
          <a:ln w="9525">
            <a:solidFill>
              <a:schemeClr val="bg2"/>
            </a:solidFill>
            <a:miter lim="800000"/>
            <a:headEnd/>
            <a:tailEnd/>
          </a:ln>
        </p:spPr>
        <p:txBody>
          <a:bodyPr wrap="none" anchor="ct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buClr>
                <a:schemeClr val="tx1"/>
              </a:buClr>
              <a:buFont typeface="Wingdings" panose="05000000000000000000" pitchFamily="2" charset="2"/>
              <a:buNone/>
            </a:pPr>
            <a:endParaRPr lang="en-US" altLang="en-US" sz="1400" b="1" i="1"/>
          </a:p>
          <a:p>
            <a:pPr algn="ctr" eaLnBrk="1" hangingPunct="1">
              <a:buClr>
                <a:schemeClr val="tx1"/>
              </a:buClr>
              <a:buFont typeface="Wingdings" panose="05000000000000000000" pitchFamily="2" charset="2"/>
              <a:buNone/>
            </a:pPr>
            <a:r>
              <a:rPr lang="en-US" altLang="en-US" sz="1800" b="1">
                <a:solidFill>
                  <a:schemeClr val="bg1"/>
                </a:solidFill>
              </a:rPr>
              <a:t>Debt Collection</a:t>
            </a:r>
          </a:p>
          <a:p>
            <a:pPr algn="ctr" eaLnBrk="1" hangingPunct="1">
              <a:buClr>
                <a:schemeClr val="tx1"/>
              </a:buClr>
              <a:buFont typeface="Wingdings" panose="05000000000000000000" pitchFamily="2" charset="2"/>
              <a:buNone/>
            </a:pPr>
            <a:endParaRPr lang="en-US" altLang="en-US" sz="1800" b="1">
              <a:solidFill>
                <a:srgbClr val="EE3C18"/>
              </a:solidFill>
            </a:endParaRPr>
          </a:p>
        </p:txBody>
      </p:sp>
      <p:sp>
        <p:nvSpPr>
          <p:cNvPr id="16389" name="Rectangle 30"/>
          <p:cNvSpPr>
            <a:spLocks noChangeArrowheads="1"/>
          </p:cNvSpPr>
          <p:nvPr/>
        </p:nvSpPr>
        <p:spPr bwMode="auto">
          <a:xfrm>
            <a:off x="1066800" y="4419600"/>
            <a:ext cx="2362200" cy="457200"/>
          </a:xfrm>
          <a:prstGeom prst="rect">
            <a:avLst/>
          </a:prstGeom>
          <a:solidFill>
            <a:schemeClr val="bg2"/>
          </a:solidFill>
          <a:ln w="9525">
            <a:solidFill>
              <a:schemeClr val="bg2"/>
            </a:solidFill>
            <a:miter lim="800000"/>
            <a:headEnd/>
            <a:tailEnd/>
          </a:ln>
        </p:spPr>
        <p:txBody>
          <a:bodyPr wrap="none" anchor="ct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buClr>
                <a:schemeClr val="tx1"/>
              </a:buClr>
              <a:buFont typeface="Wingdings" panose="05000000000000000000" pitchFamily="2" charset="2"/>
              <a:buNone/>
            </a:pPr>
            <a:r>
              <a:rPr lang="en-US" altLang="en-US" sz="1800" b="1">
                <a:solidFill>
                  <a:schemeClr val="bg1"/>
                </a:solidFill>
              </a:rPr>
              <a:t>Asset Repossession</a:t>
            </a:r>
          </a:p>
        </p:txBody>
      </p:sp>
      <p:sp>
        <p:nvSpPr>
          <p:cNvPr id="16390" name="AutoShape 31"/>
          <p:cNvSpPr>
            <a:spLocks noChangeArrowheads="1"/>
          </p:cNvSpPr>
          <p:nvPr/>
        </p:nvSpPr>
        <p:spPr bwMode="auto">
          <a:xfrm>
            <a:off x="4114800" y="2286000"/>
            <a:ext cx="4495800" cy="914400"/>
          </a:xfrm>
          <a:prstGeom prst="wedgeRectCallout">
            <a:avLst>
              <a:gd name="adj1" fmla="val -58653"/>
              <a:gd name="adj2" fmla="val 23440"/>
            </a:avLst>
          </a:prstGeom>
          <a:solidFill>
            <a:schemeClr val="bg2"/>
          </a:solidFill>
          <a:ln w="9525">
            <a:solidFill>
              <a:schemeClr val="bg2"/>
            </a:solidFill>
            <a:miter lim="800000"/>
            <a:headEnd/>
            <a:tailEnd/>
          </a:ln>
        </p:spPr>
        <p:txBody>
          <a:bodyPr/>
          <a:lstStyle>
            <a:lvl1pPr marL="371475" indent="-371475">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Char char="•"/>
            </a:pPr>
            <a:r>
              <a:rPr lang="en-US" altLang="en-US" sz="1600" b="1" dirty="0">
                <a:solidFill>
                  <a:schemeClr val="bg1"/>
                </a:solidFill>
              </a:rPr>
              <a:t>Outsourcing of Receivable Collection Unit</a:t>
            </a:r>
          </a:p>
          <a:p>
            <a:pPr>
              <a:spcBef>
                <a:spcPct val="0"/>
              </a:spcBef>
              <a:buClrTx/>
              <a:buSzTx/>
              <a:buFontTx/>
              <a:buChar char="•"/>
            </a:pPr>
            <a:endParaRPr lang="en-US" altLang="en-US" sz="1600" b="1" dirty="0">
              <a:solidFill>
                <a:schemeClr val="bg1"/>
              </a:solidFill>
            </a:endParaRPr>
          </a:p>
          <a:p>
            <a:pPr>
              <a:spcBef>
                <a:spcPct val="0"/>
              </a:spcBef>
              <a:buClrTx/>
              <a:buSzTx/>
              <a:buFontTx/>
              <a:buChar char="•"/>
            </a:pPr>
            <a:r>
              <a:rPr lang="en-US" altLang="en-US" sz="1600" b="1" dirty="0">
                <a:solidFill>
                  <a:schemeClr val="bg1"/>
                </a:solidFill>
              </a:rPr>
              <a:t>All Receivable recovered</a:t>
            </a:r>
          </a:p>
          <a:p>
            <a:pPr algn="ctr">
              <a:spcBef>
                <a:spcPct val="0"/>
              </a:spcBef>
              <a:buClrTx/>
              <a:buSzTx/>
              <a:buFontTx/>
              <a:buNone/>
            </a:pPr>
            <a:endParaRPr lang="en-US" altLang="en-US" sz="1600" dirty="0">
              <a:solidFill>
                <a:schemeClr val="hlink"/>
              </a:solidFill>
            </a:endParaRPr>
          </a:p>
        </p:txBody>
      </p:sp>
      <p:sp>
        <p:nvSpPr>
          <p:cNvPr id="16391" name="AutoShape 32"/>
          <p:cNvSpPr>
            <a:spLocks noChangeArrowheads="1"/>
          </p:cNvSpPr>
          <p:nvPr/>
        </p:nvSpPr>
        <p:spPr bwMode="auto">
          <a:xfrm>
            <a:off x="4114800" y="3352800"/>
            <a:ext cx="4038600" cy="1295400"/>
          </a:xfrm>
          <a:prstGeom prst="wedgeRectCallout">
            <a:avLst>
              <a:gd name="adj1" fmla="val -68435"/>
              <a:gd name="adj2" fmla="val -18384"/>
            </a:avLst>
          </a:prstGeom>
          <a:solidFill>
            <a:schemeClr val="bg2"/>
          </a:solidFill>
          <a:ln w="9525">
            <a:solidFill>
              <a:schemeClr val="bg2"/>
            </a:solidFill>
            <a:miter lim="800000"/>
            <a:headEnd/>
            <a:tailEnd/>
          </a:ln>
        </p:spPr>
        <p:txBody>
          <a:bodyPr/>
          <a:lstStyle>
            <a:lvl1pPr marL="371475" indent="-371475">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Char char="•"/>
            </a:pPr>
            <a:r>
              <a:rPr lang="en-US" altLang="en-US" sz="1600" b="1" dirty="0">
                <a:solidFill>
                  <a:schemeClr val="bg1"/>
                </a:solidFill>
              </a:rPr>
              <a:t>Considered difficult to recovered</a:t>
            </a:r>
          </a:p>
          <a:p>
            <a:pPr>
              <a:spcBef>
                <a:spcPct val="0"/>
              </a:spcBef>
              <a:buClrTx/>
              <a:buSzTx/>
              <a:buFontTx/>
              <a:buChar char="•"/>
            </a:pPr>
            <a:endParaRPr lang="en-US" altLang="en-US" sz="1600" b="1" dirty="0">
              <a:solidFill>
                <a:schemeClr val="bg1"/>
              </a:solidFill>
            </a:endParaRPr>
          </a:p>
          <a:p>
            <a:pPr>
              <a:spcBef>
                <a:spcPct val="0"/>
              </a:spcBef>
              <a:buClrTx/>
              <a:buSzTx/>
              <a:buFontTx/>
              <a:buChar char="•"/>
            </a:pPr>
            <a:r>
              <a:rPr lang="en-US" altLang="en-US" sz="1600" b="1" dirty="0">
                <a:solidFill>
                  <a:schemeClr val="bg1"/>
                </a:solidFill>
              </a:rPr>
              <a:t>Crossed certain criteria, 120+, </a:t>
            </a:r>
            <a:r>
              <a:rPr lang="en-US" altLang="en-US" sz="1600" b="1" dirty="0" err="1">
                <a:solidFill>
                  <a:schemeClr val="bg1"/>
                </a:solidFill>
              </a:rPr>
              <a:t>etc</a:t>
            </a:r>
            <a:endParaRPr lang="en-US" altLang="en-US" sz="1600" b="1" dirty="0">
              <a:solidFill>
                <a:schemeClr val="bg1"/>
              </a:solidFill>
            </a:endParaRPr>
          </a:p>
          <a:p>
            <a:pPr>
              <a:spcBef>
                <a:spcPct val="0"/>
              </a:spcBef>
              <a:buClrTx/>
              <a:buSzTx/>
              <a:buFontTx/>
              <a:buChar char="•"/>
            </a:pPr>
            <a:endParaRPr lang="en-US" altLang="en-US" sz="1600" b="1" dirty="0">
              <a:solidFill>
                <a:schemeClr val="bg1"/>
              </a:solidFill>
            </a:endParaRPr>
          </a:p>
          <a:p>
            <a:pPr>
              <a:spcBef>
                <a:spcPct val="0"/>
              </a:spcBef>
              <a:buClrTx/>
              <a:buSzTx/>
              <a:buFontTx/>
              <a:buChar char="•"/>
            </a:pPr>
            <a:r>
              <a:rPr lang="en-US" altLang="en-US" sz="1600" b="1" dirty="0">
                <a:solidFill>
                  <a:schemeClr val="bg1"/>
                </a:solidFill>
              </a:rPr>
              <a:t>Defaulted customers</a:t>
            </a:r>
          </a:p>
        </p:txBody>
      </p:sp>
      <p:sp>
        <p:nvSpPr>
          <p:cNvPr id="16392" name="AutoShape 33"/>
          <p:cNvSpPr>
            <a:spLocks noChangeArrowheads="1"/>
          </p:cNvSpPr>
          <p:nvPr/>
        </p:nvSpPr>
        <p:spPr bwMode="auto">
          <a:xfrm>
            <a:off x="4114800" y="4953000"/>
            <a:ext cx="4038600" cy="533400"/>
          </a:xfrm>
          <a:prstGeom prst="wedgeRectCallout">
            <a:avLst>
              <a:gd name="adj1" fmla="val -66824"/>
              <a:gd name="adj2" fmla="val -107736"/>
            </a:avLst>
          </a:prstGeom>
          <a:solidFill>
            <a:schemeClr val="bg2"/>
          </a:solidFill>
          <a:ln w="9525">
            <a:solidFill>
              <a:schemeClr val="bg2"/>
            </a:solidFill>
            <a:miter lim="800000"/>
            <a:headEnd/>
            <a:tailEnd/>
          </a:ln>
        </p:spPr>
        <p:txBody>
          <a:bodyPr/>
          <a:lstStyle>
            <a:lvl1pPr marL="371475" indent="-371475">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Char char="•"/>
            </a:pPr>
            <a:r>
              <a:rPr lang="en-US" altLang="en-US" sz="1600" b="1" dirty="0">
                <a:solidFill>
                  <a:schemeClr val="bg1"/>
                </a:solidFill>
              </a:rPr>
              <a:t>Recovery through taking back of Assets</a:t>
            </a:r>
          </a:p>
          <a:p>
            <a:pPr>
              <a:spcBef>
                <a:spcPct val="0"/>
              </a:spcBef>
              <a:buClrTx/>
              <a:buSzTx/>
              <a:buFontTx/>
              <a:buChar char="•"/>
            </a:pPr>
            <a:r>
              <a:rPr lang="en-US" altLang="en-US" sz="1600" b="1" dirty="0">
                <a:solidFill>
                  <a:schemeClr val="bg1"/>
                </a:solidFill>
              </a:rPr>
              <a:t>SBP Guidelines</a:t>
            </a:r>
          </a:p>
        </p:txBody>
      </p:sp>
      <p:sp>
        <p:nvSpPr>
          <p:cNvPr id="16393" name="Line 35"/>
          <p:cNvSpPr>
            <a:spLocks noChangeShapeType="1"/>
          </p:cNvSpPr>
          <p:nvPr/>
        </p:nvSpPr>
        <p:spPr bwMode="auto">
          <a:xfrm>
            <a:off x="685800" y="49530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4" name="Rectangle 64"/>
          <p:cNvSpPr>
            <a:spLocks noChangeArrowheads="1"/>
          </p:cNvSpPr>
          <p:nvPr/>
        </p:nvSpPr>
        <p:spPr bwMode="auto">
          <a:xfrm>
            <a:off x="1066800" y="5791200"/>
            <a:ext cx="2362200" cy="457200"/>
          </a:xfrm>
          <a:prstGeom prst="rect">
            <a:avLst/>
          </a:prstGeom>
          <a:solidFill>
            <a:schemeClr val="bg2"/>
          </a:solidFill>
          <a:ln w="9525">
            <a:solidFill>
              <a:schemeClr val="bg2"/>
            </a:solidFill>
            <a:miter lim="800000"/>
            <a:headEnd/>
            <a:tailEnd/>
          </a:ln>
        </p:spPr>
        <p:txBody>
          <a:bodyPr wrap="none" anchor="ctr"/>
          <a:lstStyle>
            <a:lvl1pPr marL="342900" indent="-3429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buClr>
                <a:schemeClr val="tx1"/>
              </a:buClr>
              <a:buFont typeface="Wingdings" panose="05000000000000000000" pitchFamily="2" charset="2"/>
              <a:buNone/>
            </a:pPr>
            <a:r>
              <a:rPr lang="en-US" altLang="en-US" sz="1800" b="1">
                <a:solidFill>
                  <a:schemeClr val="bg1"/>
                </a:solidFill>
              </a:rPr>
              <a:t>Asset Tracing</a:t>
            </a:r>
          </a:p>
        </p:txBody>
      </p:sp>
      <p:sp>
        <p:nvSpPr>
          <p:cNvPr id="16395" name="AutoShape 66"/>
          <p:cNvSpPr>
            <a:spLocks noChangeArrowheads="1"/>
          </p:cNvSpPr>
          <p:nvPr/>
        </p:nvSpPr>
        <p:spPr bwMode="auto">
          <a:xfrm>
            <a:off x="4114800" y="5791200"/>
            <a:ext cx="4724400" cy="685800"/>
          </a:xfrm>
          <a:prstGeom prst="wedgeRectCallout">
            <a:avLst>
              <a:gd name="adj1" fmla="val -64449"/>
              <a:gd name="adj2" fmla="val -36574"/>
            </a:avLst>
          </a:prstGeom>
          <a:solidFill>
            <a:schemeClr val="bg2"/>
          </a:solidFill>
          <a:ln w="9525">
            <a:solidFill>
              <a:schemeClr val="bg2"/>
            </a:solidFill>
            <a:miter lim="800000"/>
            <a:headEnd/>
            <a:tailEnd/>
          </a:ln>
        </p:spPr>
        <p:txBody>
          <a:bodyPr/>
          <a:lstStyle>
            <a:lvl1pPr marL="406400" indent="-40640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Char char="•"/>
            </a:pPr>
            <a:r>
              <a:rPr lang="en-US" altLang="en-US" sz="1600" b="1" dirty="0">
                <a:solidFill>
                  <a:schemeClr val="bg1"/>
                </a:solidFill>
              </a:rPr>
              <a:t>Identification of property of defaulted Directors (their dependents)</a:t>
            </a:r>
          </a:p>
          <a:p>
            <a:pPr>
              <a:spcBef>
                <a:spcPct val="0"/>
              </a:spcBef>
              <a:buClrTx/>
              <a:buSzTx/>
              <a:buFontTx/>
              <a:buChar char="•"/>
            </a:pPr>
            <a:endParaRPr lang="en-US" altLang="en-US" sz="1600" b="1" dirty="0">
              <a:solidFill>
                <a:srgbClr val="66FF99"/>
              </a:solidFill>
            </a:endParaRPr>
          </a:p>
          <a:p>
            <a:pPr algn="ctr">
              <a:spcBef>
                <a:spcPct val="0"/>
              </a:spcBef>
              <a:buClrTx/>
              <a:buSzTx/>
              <a:buFontTx/>
              <a:buNone/>
            </a:pPr>
            <a:endParaRPr lang="en-US" altLang="en-US" sz="1600" dirty="0"/>
          </a:p>
        </p:txBody>
      </p:sp>
      <p:pic>
        <p:nvPicPr>
          <p:cNvPr id="1639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22238"/>
            <a:ext cx="2014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p:cNvSpPr txBox="1">
            <a:spLocks noRot="1" noChangeArrowheads="1"/>
          </p:cNvSpPr>
          <p:nvPr/>
        </p:nvSpPr>
        <p:spPr bwMode="auto">
          <a:xfrm>
            <a:off x="1021398" y="1501775"/>
            <a:ext cx="7086600" cy="71596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eaLnBrk="1" hangingPunct="1"/>
            <a:r>
              <a:rPr lang="en-US" altLang="en-US" sz="3200" u="sng" kern="0" dirty="0" smtClean="0">
                <a:solidFill>
                  <a:schemeClr val="tx1"/>
                </a:solidFill>
                <a:effectLst/>
              </a:rPr>
              <a:t>Local Debt Collection Service</a:t>
            </a:r>
          </a:p>
        </p:txBody>
      </p:sp>
    </p:spTree>
  </p:cSld>
  <p:clrMapOvr>
    <a:masterClrMapping/>
  </p:clrMapOvr>
  <mc:AlternateContent xmlns:mc="http://schemas.openxmlformats.org/markup-compatibility/2006" xmlns:p14="http://schemas.microsoft.com/office/powerpoint/2010/main">
    <mc:Choice Requires="p14">
      <p:transition p14:dur="0" advTm="801"/>
    </mc:Choice>
    <mc:Fallback xmlns="">
      <p:transition advTm="801"/>
    </mc:Fallback>
  </mc:AlternateContent>
  <p:timing>
    <p:tnLst>
      <p:par>
        <p:cTn id="1" dur="indefinite" restart="never" nodeType="tmRoot"/>
      </p:par>
    </p:tnLst>
  </p:timing>
</p:sld>
</file>

<file path=ppt/theme/theme1.xml><?xml version="1.0" encoding="utf-8"?>
<a:theme xmlns:a="http://schemas.openxmlformats.org/drawingml/2006/main" name="Stream">
  <a:themeElements>
    <a:clrScheme name="">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TM10001106[[fn=Badge]]</Template>
  <TotalTime>4295</TotalTime>
  <Words>1561</Words>
  <Application>Microsoft Office PowerPoint</Application>
  <PresentationFormat>On-screen Show (4:3)</PresentationFormat>
  <Paragraphs>278</Paragraphs>
  <Slides>25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Garamond</vt:lpstr>
      <vt:lpstr>Symbol</vt:lpstr>
      <vt:lpstr>Times New Roman</vt:lpstr>
      <vt:lpstr>Wingdings</vt:lpstr>
      <vt:lpstr>Stream</vt:lpstr>
      <vt:lpstr> </vt:lpstr>
      <vt:lpstr>PowerPoint Presentation</vt:lpstr>
      <vt:lpstr>PowerPoint Presentation</vt:lpstr>
      <vt:lpstr>PowerPoint Presentation</vt:lpstr>
      <vt:lpstr>PowerPoint Presentation</vt:lpstr>
      <vt:lpstr>PowerPoint Presentation</vt:lpstr>
      <vt:lpstr>Local &amp; Global Business Information Service</vt:lpstr>
      <vt:lpstr>Local &amp; Global Business Information Service</vt:lpstr>
      <vt:lpstr>Local &amp; Global Debt Collection Service</vt:lpstr>
      <vt:lpstr>Global Debt Collection Service           </vt:lpstr>
      <vt:lpstr>Business Training Services (BT)</vt:lpstr>
      <vt:lpstr>ICIL –Regulatory  compliance  Service </vt:lpstr>
      <vt:lpstr>  ICIL AML-KYC Service   </vt:lpstr>
      <vt:lpstr>  ICIL AML-KYC Service (continue)    </vt:lpstr>
      <vt:lpstr>  ICIL AML-KYC Service (continue)    </vt:lpstr>
      <vt:lpstr>  Credit Bureau Service   </vt:lpstr>
      <vt:lpstr>PowerPoint Presentation</vt:lpstr>
      <vt:lpstr>PowerPoint Presentation</vt:lpstr>
      <vt:lpstr> Global Partnership </vt:lpstr>
      <vt:lpstr>Major Banking Customers </vt:lpstr>
      <vt:lpstr>Corporate Customers </vt:lpstr>
      <vt:lpstr>KYE Customers (Employees Degree/Educational Certificates Verifications, PREVIOUS EMPLOYMENT CHECK , CNIC Verification)</vt:lpstr>
      <vt:lpstr>CONTACT INFORMATION</vt:lpstr>
      <vt:lpstr>PowerPoint Presentation</vt:lpstr>
      <vt:lpstr>PowerPoint Presentation</vt:lpstr>
    </vt:vector>
  </TitlesOfParts>
  <Company>ICIL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tasneem</dc:creator>
  <cp:lastModifiedBy>adnan</cp:lastModifiedBy>
  <cp:revision>876</cp:revision>
  <cp:lastPrinted>2017-09-08T06:11:14Z</cp:lastPrinted>
  <dcterms:created xsi:type="dcterms:W3CDTF">2009-06-03T09:07:04Z</dcterms:created>
  <dcterms:modified xsi:type="dcterms:W3CDTF">2023-07-05T04:56:06Z</dcterms:modified>
</cp:coreProperties>
</file>