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67614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777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1752" y="6478523"/>
            <a:ext cx="1252728" cy="245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802635"/>
            <a:ext cx="9144000" cy="1019810"/>
          </a:xfrm>
          <a:custGeom>
            <a:avLst/>
            <a:gdLst/>
            <a:ahLst/>
            <a:cxnLst/>
            <a:rect l="l" t="t" r="r" b="b"/>
            <a:pathLst>
              <a:path w="9144000" h="1019810">
                <a:moveTo>
                  <a:pt x="0" y="1019556"/>
                </a:moveTo>
                <a:lnTo>
                  <a:pt x="9144000" y="1019556"/>
                </a:lnTo>
                <a:lnTo>
                  <a:pt x="9144000" y="0"/>
                </a:lnTo>
                <a:lnTo>
                  <a:pt x="0" y="0"/>
                </a:lnTo>
                <a:lnTo>
                  <a:pt x="0" y="1019556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5264" y="222884"/>
            <a:ext cx="871347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EC1C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ts val="116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C1C2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ts val="116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ts val="116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52500"/>
          </a:xfrm>
          <a:custGeom>
            <a:avLst/>
            <a:gdLst/>
            <a:ahLst/>
            <a:cxnLst/>
            <a:rect l="l" t="t" r="r" b="b"/>
            <a:pathLst>
              <a:path w="9144000" h="952500">
                <a:moveTo>
                  <a:pt x="0" y="952500"/>
                </a:moveTo>
                <a:lnTo>
                  <a:pt x="9144000" y="952500"/>
                </a:lnTo>
                <a:lnTo>
                  <a:pt x="9144000" y="0"/>
                </a:lnTo>
                <a:lnTo>
                  <a:pt x="0" y="0"/>
                </a:lnTo>
                <a:lnTo>
                  <a:pt x="0" y="95250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27647"/>
            <a:ext cx="9144000" cy="530860"/>
          </a:xfrm>
          <a:custGeom>
            <a:avLst/>
            <a:gdLst/>
            <a:ahLst/>
            <a:cxnLst/>
            <a:rect l="l" t="t" r="r" b="b"/>
            <a:pathLst>
              <a:path w="9144000" h="530859">
                <a:moveTo>
                  <a:pt x="9144000" y="530349"/>
                </a:moveTo>
                <a:lnTo>
                  <a:pt x="9144000" y="0"/>
                </a:lnTo>
                <a:lnTo>
                  <a:pt x="0" y="0"/>
                </a:lnTo>
                <a:lnTo>
                  <a:pt x="0" y="530349"/>
                </a:lnTo>
                <a:lnTo>
                  <a:pt x="9144000" y="530349"/>
                </a:lnTo>
                <a:close/>
              </a:path>
            </a:pathLst>
          </a:custGeom>
          <a:solidFill>
            <a:srgbClr val="3B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93726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1355" y="6472428"/>
            <a:ext cx="1341120" cy="26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ts val="116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1752" y="6478523"/>
            <a:ext cx="1252728" cy="245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83380" y="5830765"/>
            <a:ext cx="2067967" cy="648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3861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ts val="116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1752" y="6478523"/>
            <a:ext cx="1252728" cy="245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0924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32155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318" y="290906"/>
            <a:ext cx="8265363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8881" y="1232661"/>
            <a:ext cx="8346236" cy="2224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EC1C2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10930" y="6531755"/>
            <a:ext cx="24320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76835">
              <a:lnSpc>
                <a:spcPts val="116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jp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g"/><Relationship Id="rId11" Type="http://schemas.openxmlformats.org/officeDocument/2006/relationships/image" Target="../media/image100.png"/><Relationship Id="rId5" Type="http://schemas.openxmlformats.org/officeDocument/2006/relationships/image" Target="../media/image94.jpg"/><Relationship Id="rId10" Type="http://schemas.openxmlformats.org/officeDocument/2006/relationships/image" Target="../media/image99.jp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g"/><Relationship Id="rId3" Type="http://schemas.openxmlformats.org/officeDocument/2006/relationships/image" Target="../media/image115.jp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8.png"/><Relationship Id="rId11" Type="http://schemas.openxmlformats.org/officeDocument/2006/relationships/image" Target="../media/image123.jp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png"/><Relationship Id="rId21" Type="http://schemas.openxmlformats.org/officeDocument/2006/relationships/image" Target="../media/image39.png"/><Relationship Id="rId42" Type="http://schemas.openxmlformats.org/officeDocument/2006/relationships/image" Target="../media/image60.png"/><Relationship Id="rId47" Type="http://schemas.openxmlformats.org/officeDocument/2006/relationships/image" Target="../media/image65.png"/><Relationship Id="rId63" Type="http://schemas.openxmlformats.org/officeDocument/2006/relationships/image" Target="../media/image81.png"/><Relationship Id="rId68" Type="http://schemas.openxmlformats.org/officeDocument/2006/relationships/image" Target="../media/image86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9" Type="http://schemas.openxmlformats.org/officeDocument/2006/relationships/image" Target="../media/image47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3" Type="http://schemas.openxmlformats.org/officeDocument/2006/relationships/image" Target="../media/image71.png"/><Relationship Id="rId58" Type="http://schemas.openxmlformats.org/officeDocument/2006/relationships/image" Target="../media/image76.png"/><Relationship Id="rId66" Type="http://schemas.openxmlformats.org/officeDocument/2006/relationships/image" Target="../media/image84.png"/><Relationship Id="rId5" Type="http://schemas.openxmlformats.org/officeDocument/2006/relationships/image" Target="../media/image23.png"/><Relationship Id="rId61" Type="http://schemas.openxmlformats.org/officeDocument/2006/relationships/image" Target="../media/image79.png"/><Relationship Id="rId19" Type="http://schemas.openxmlformats.org/officeDocument/2006/relationships/image" Target="../media/image3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56" Type="http://schemas.openxmlformats.org/officeDocument/2006/relationships/image" Target="../media/image74.png"/><Relationship Id="rId64" Type="http://schemas.openxmlformats.org/officeDocument/2006/relationships/image" Target="../media/image82.png"/><Relationship Id="rId69" Type="http://schemas.openxmlformats.org/officeDocument/2006/relationships/image" Target="../media/image87.png"/><Relationship Id="rId8" Type="http://schemas.openxmlformats.org/officeDocument/2006/relationships/image" Target="../media/image26.png"/><Relationship Id="rId51" Type="http://schemas.openxmlformats.org/officeDocument/2006/relationships/image" Target="../media/image69.png"/><Relationship Id="rId3" Type="http://schemas.openxmlformats.org/officeDocument/2006/relationships/image" Target="../media/image21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59" Type="http://schemas.openxmlformats.org/officeDocument/2006/relationships/image" Target="../media/image77.png"/><Relationship Id="rId67" Type="http://schemas.openxmlformats.org/officeDocument/2006/relationships/image" Target="../media/image85.png"/><Relationship Id="rId20" Type="http://schemas.openxmlformats.org/officeDocument/2006/relationships/image" Target="../media/image38.png"/><Relationship Id="rId41" Type="http://schemas.openxmlformats.org/officeDocument/2006/relationships/image" Target="../media/image59.png"/><Relationship Id="rId54" Type="http://schemas.openxmlformats.org/officeDocument/2006/relationships/image" Target="../media/image72.png"/><Relationship Id="rId6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png"/><Relationship Id="rId57" Type="http://schemas.openxmlformats.org/officeDocument/2006/relationships/image" Target="../media/image75.png"/><Relationship Id="rId10" Type="http://schemas.openxmlformats.org/officeDocument/2006/relationships/image" Target="../media/image28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52" Type="http://schemas.openxmlformats.org/officeDocument/2006/relationships/image" Target="../media/image70.png"/><Relationship Id="rId60" Type="http://schemas.openxmlformats.org/officeDocument/2006/relationships/image" Target="../media/image78.png"/><Relationship Id="rId65" Type="http://schemas.openxmlformats.org/officeDocument/2006/relationships/image" Target="../media/image8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9" Type="http://schemas.openxmlformats.org/officeDocument/2006/relationships/image" Target="../media/image57.png"/><Relationship Id="rId34" Type="http://schemas.openxmlformats.org/officeDocument/2006/relationships/image" Target="../media/image52.png"/><Relationship Id="rId50" Type="http://schemas.openxmlformats.org/officeDocument/2006/relationships/image" Target="../media/image68.png"/><Relationship Id="rId55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9.png"/><Relationship Id="rId7" Type="http://schemas.openxmlformats.org/officeDocument/2006/relationships/image" Target="../media/image89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236" y="4194759"/>
            <a:ext cx="393065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EC1C23"/>
                </a:solidFill>
                <a:latin typeface="Calibri"/>
                <a:cs typeface="Calibri"/>
              </a:rPr>
              <a:t>Precision Driven</a:t>
            </a:r>
            <a:r>
              <a:rPr sz="2700" spc="-65" dirty="0">
                <a:solidFill>
                  <a:srgbClr val="EC1C23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EC1C23"/>
                </a:solidFill>
                <a:latin typeface="Calibri"/>
                <a:cs typeface="Calibri"/>
              </a:rPr>
              <a:t>Confidence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236" y="4862321"/>
            <a:ext cx="573786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15" dirty="0">
                <a:solidFill>
                  <a:srgbClr val="EC1C23"/>
                </a:solidFill>
                <a:latin typeface="Calibri"/>
                <a:cs typeface="Calibri"/>
              </a:rPr>
              <a:t>Power </a:t>
            </a:r>
            <a:r>
              <a:rPr sz="1800" spc="-5" dirty="0">
                <a:solidFill>
                  <a:srgbClr val="EC1C23"/>
                </a:solidFill>
                <a:latin typeface="Calibri"/>
                <a:cs typeface="Calibri"/>
              </a:rPr>
              <a:t>smarter </a:t>
            </a:r>
            <a:r>
              <a:rPr sz="1800" spc="-10" dirty="0">
                <a:solidFill>
                  <a:srgbClr val="EC1C23"/>
                </a:solidFill>
                <a:latin typeface="Calibri"/>
                <a:cs typeface="Calibri"/>
              </a:rPr>
              <a:t>results </a:t>
            </a:r>
            <a:r>
              <a:rPr sz="1800" spc="-5" dirty="0">
                <a:solidFill>
                  <a:srgbClr val="EC1C23"/>
                </a:solidFill>
                <a:latin typeface="Calibri"/>
                <a:cs typeface="Calibri"/>
              </a:rPr>
              <a:t>with </a:t>
            </a:r>
            <a:r>
              <a:rPr sz="1800" spc="-10" dirty="0">
                <a:solidFill>
                  <a:srgbClr val="EC1C23"/>
                </a:solidFill>
                <a:latin typeface="Calibri"/>
                <a:cs typeface="Calibri"/>
              </a:rPr>
              <a:t>proven, </a:t>
            </a:r>
            <a:r>
              <a:rPr sz="1800" dirty="0">
                <a:solidFill>
                  <a:srgbClr val="EC1C23"/>
                </a:solidFill>
                <a:latin typeface="Calibri"/>
                <a:cs typeface="Calibri"/>
              </a:rPr>
              <a:t>global </a:t>
            </a:r>
            <a:r>
              <a:rPr sz="1800" spc="-5" dirty="0">
                <a:solidFill>
                  <a:srgbClr val="EC1C23"/>
                </a:solidFill>
                <a:latin typeface="Calibri"/>
                <a:cs typeface="Calibri"/>
              </a:rPr>
              <a:t>Sanctions, </a:t>
            </a:r>
            <a:r>
              <a:rPr sz="1800" spc="-20" dirty="0">
                <a:solidFill>
                  <a:srgbClr val="EC1C23"/>
                </a:solidFill>
                <a:latin typeface="Calibri"/>
                <a:cs typeface="Calibri"/>
              </a:rPr>
              <a:t>KYC, </a:t>
            </a:r>
            <a:r>
              <a:rPr sz="1800" spc="-65" dirty="0">
                <a:solidFill>
                  <a:srgbClr val="EC1C23"/>
                </a:solidFill>
                <a:latin typeface="Calibri"/>
                <a:cs typeface="Calibri"/>
              </a:rPr>
              <a:t>CIP,  </a:t>
            </a:r>
            <a:r>
              <a:rPr sz="1800" dirty="0">
                <a:solidFill>
                  <a:srgbClr val="EC1C23"/>
                </a:solidFill>
                <a:latin typeface="Calibri"/>
                <a:cs typeface="Calibri"/>
              </a:rPr>
              <a:t>AML and </a:t>
            </a:r>
            <a:r>
              <a:rPr sz="1800" spc="-5" dirty="0">
                <a:solidFill>
                  <a:srgbClr val="EC1C23"/>
                </a:solidFill>
                <a:latin typeface="Calibri"/>
                <a:cs typeface="Calibri"/>
              </a:rPr>
              <a:t>Anti-Corruption</a:t>
            </a:r>
            <a:r>
              <a:rPr sz="1800" spc="30" dirty="0">
                <a:solidFill>
                  <a:srgbClr val="EC1C2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C1C23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856" y="331673"/>
            <a:ext cx="493077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EC1C23"/>
                </a:solidFill>
              </a:rPr>
              <a:t>Increase visibility </a:t>
            </a:r>
            <a:r>
              <a:rPr sz="2100" spc="-15" dirty="0">
                <a:solidFill>
                  <a:srgbClr val="EC1C23"/>
                </a:solidFill>
              </a:rPr>
              <a:t>into </a:t>
            </a:r>
            <a:r>
              <a:rPr sz="2100" spc="-5" dirty="0">
                <a:solidFill>
                  <a:srgbClr val="EC1C23"/>
                </a:solidFill>
              </a:rPr>
              <a:t>critical elements of</a:t>
            </a:r>
            <a:r>
              <a:rPr sz="2100" spc="70" dirty="0">
                <a:solidFill>
                  <a:srgbClr val="EC1C23"/>
                </a:solidFill>
              </a:rPr>
              <a:t> </a:t>
            </a:r>
            <a:r>
              <a:rPr sz="2100" spc="-5" dirty="0">
                <a:solidFill>
                  <a:srgbClr val="EC1C23"/>
                </a:solidFill>
              </a:rPr>
              <a:t>risk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421640" y="915415"/>
            <a:ext cx="8255000" cy="480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 marR="43942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EC1C23"/>
                </a:solidFill>
                <a:latin typeface="Calibri"/>
                <a:cs typeface="Calibri"/>
              </a:rPr>
              <a:t>Support the </a:t>
            </a:r>
            <a:r>
              <a:rPr sz="2000" spc="-5" dirty="0">
                <a:solidFill>
                  <a:srgbClr val="EC1C23"/>
                </a:solidFill>
                <a:latin typeface="Calibri"/>
                <a:cs typeface="Calibri"/>
              </a:rPr>
              <a:t>timely </a:t>
            </a:r>
            <a:r>
              <a:rPr sz="2000" dirty="0">
                <a:solidFill>
                  <a:srgbClr val="EC1C23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EC1C23"/>
                </a:solidFill>
                <a:latin typeface="Calibri"/>
                <a:cs typeface="Calibri"/>
              </a:rPr>
              <a:t>accurate </a:t>
            </a:r>
            <a:r>
              <a:rPr sz="2000" spc="-5" dirty="0">
                <a:solidFill>
                  <a:srgbClr val="EC1C23"/>
                </a:solidFill>
                <a:latin typeface="Calibri"/>
                <a:cs typeface="Calibri"/>
              </a:rPr>
              <a:t>identification </a:t>
            </a:r>
            <a:r>
              <a:rPr sz="2000" dirty="0">
                <a:solidFill>
                  <a:srgbClr val="EC1C23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EC1C23"/>
                </a:solidFill>
                <a:latin typeface="Calibri"/>
                <a:cs typeface="Calibri"/>
              </a:rPr>
              <a:t>resolution of potential  entities that </a:t>
            </a:r>
            <a:r>
              <a:rPr sz="2000" spc="-15" dirty="0">
                <a:solidFill>
                  <a:srgbClr val="EC1C23"/>
                </a:solidFill>
                <a:latin typeface="Calibri"/>
                <a:cs typeface="Calibri"/>
              </a:rPr>
              <a:t>may </a:t>
            </a:r>
            <a:r>
              <a:rPr sz="2000" spc="-10" dirty="0">
                <a:solidFill>
                  <a:srgbClr val="EC1C23"/>
                </a:solidFill>
                <a:latin typeface="Calibri"/>
                <a:cs typeface="Calibri"/>
              </a:rPr>
              <a:t>represent </a:t>
            </a:r>
            <a:r>
              <a:rPr sz="2000" spc="-20" dirty="0">
                <a:solidFill>
                  <a:srgbClr val="EC1C23"/>
                </a:solidFill>
                <a:latin typeface="Calibri"/>
                <a:cs typeface="Calibri"/>
              </a:rPr>
              <a:t>regulatory, </a:t>
            </a:r>
            <a:r>
              <a:rPr sz="2000" spc="-5" dirty="0">
                <a:solidFill>
                  <a:srgbClr val="EC1C23"/>
                </a:solidFill>
                <a:latin typeface="Calibri"/>
                <a:cs typeface="Calibri"/>
              </a:rPr>
              <a:t>reputational or financial risk </a:t>
            </a:r>
            <a:r>
              <a:rPr sz="2000" spc="-15" dirty="0">
                <a:solidFill>
                  <a:srgbClr val="EC1C23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EC1C23"/>
                </a:solidFill>
                <a:latin typeface="Calibri"/>
                <a:cs typeface="Calibri"/>
              </a:rPr>
              <a:t>your  </a:t>
            </a:r>
            <a:r>
              <a:rPr sz="2000" spc="-15" dirty="0">
                <a:solidFill>
                  <a:srgbClr val="EC1C23"/>
                </a:solidFill>
                <a:latin typeface="Calibri"/>
                <a:cs typeface="Calibri"/>
              </a:rPr>
              <a:t>organization </a:t>
            </a:r>
            <a:r>
              <a:rPr sz="2000" dirty="0">
                <a:solidFill>
                  <a:srgbClr val="EC1C23"/>
                </a:solidFill>
                <a:latin typeface="Calibri"/>
                <a:cs typeface="Calibri"/>
              </a:rPr>
              <a:t>with </a:t>
            </a:r>
            <a:r>
              <a:rPr sz="2000" spc="-15" dirty="0">
                <a:solidFill>
                  <a:srgbClr val="EC1C23"/>
                </a:solidFill>
                <a:latin typeface="Calibri"/>
                <a:cs typeface="Calibri"/>
              </a:rPr>
              <a:t>robust </a:t>
            </a:r>
            <a:r>
              <a:rPr sz="2000" dirty="0">
                <a:solidFill>
                  <a:srgbClr val="EC1C23"/>
                </a:solidFill>
                <a:latin typeface="Calibri"/>
                <a:cs typeface="Calibri"/>
              </a:rPr>
              <a:t>access </a:t>
            </a:r>
            <a:r>
              <a:rPr sz="2000" spc="-10" dirty="0">
                <a:solidFill>
                  <a:srgbClr val="EC1C23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EC1C23"/>
                </a:solidFill>
                <a:latin typeface="Calibri"/>
                <a:cs typeface="Calibri"/>
              </a:rPr>
              <a:t>critical</a:t>
            </a:r>
            <a:r>
              <a:rPr sz="2000" spc="30" dirty="0">
                <a:solidFill>
                  <a:srgbClr val="EC1C2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EC1C23"/>
                </a:solidFill>
                <a:latin typeface="Calibri"/>
                <a:cs typeface="Calibri"/>
              </a:rPr>
              <a:t>details.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b="1" spc="-10" dirty="0">
                <a:solidFill>
                  <a:srgbClr val="131212"/>
                </a:solidFill>
                <a:latin typeface="Calibri"/>
                <a:cs typeface="Calibri"/>
              </a:rPr>
              <a:t>Personally </a:t>
            </a:r>
            <a:r>
              <a:rPr sz="1600" b="1" spc="-5" dirty="0">
                <a:solidFill>
                  <a:srgbClr val="131212"/>
                </a:solidFill>
                <a:latin typeface="Calibri"/>
                <a:cs typeface="Calibri"/>
              </a:rPr>
              <a:t>Identifiable </a:t>
            </a:r>
            <a:r>
              <a:rPr sz="1600" b="1" spc="-10" dirty="0">
                <a:solidFill>
                  <a:srgbClr val="131212"/>
                </a:solidFill>
                <a:latin typeface="Calibri"/>
                <a:cs typeface="Calibri"/>
              </a:rPr>
              <a:t>Information: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Access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Date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of birth, birth place,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photograph, passport IDs,  national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IDs, other </a:t>
            </a:r>
            <a:r>
              <a:rPr sz="1600" spc="-15" dirty="0">
                <a:solidFill>
                  <a:srgbClr val="131212"/>
                </a:solidFill>
                <a:latin typeface="Calibri"/>
                <a:cs typeface="Calibri"/>
              </a:rPr>
              <a:t>forms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of in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country identification, </a:t>
            </a:r>
            <a:r>
              <a:rPr sz="1600" spc="-25" dirty="0">
                <a:solidFill>
                  <a:srgbClr val="131212"/>
                </a:solidFill>
                <a:latin typeface="Calibri"/>
                <a:cs typeface="Calibri"/>
              </a:rPr>
              <a:t>gender,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titles,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roles, country affiliations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and 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addresses.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31212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99085" marR="45529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131212"/>
                </a:solidFill>
                <a:latin typeface="Calibri"/>
                <a:cs typeface="Calibri"/>
              </a:rPr>
              <a:t>Aliases: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Understand </a:t>
            </a:r>
            <a:r>
              <a:rPr sz="1600" spc="-15" dirty="0">
                <a:solidFill>
                  <a:srgbClr val="131212"/>
                </a:solidFill>
                <a:latin typeface="Calibri"/>
                <a:cs typeface="Calibri"/>
              </a:rPr>
              <a:t>different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types of Aliases, including nick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names, common names, weak 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aliases, </a:t>
            </a:r>
            <a:r>
              <a:rPr sz="1600" spc="-15" dirty="0">
                <a:solidFill>
                  <a:srgbClr val="131212"/>
                </a:solidFill>
                <a:latin typeface="Calibri"/>
                <a:cs typeface="Calibri"/>
              </a:rPr>
              <a:t>strong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aliases and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names </a:t>
            </a:r>
            <a:r>
              <a:rPr sz="1600" spc="-15" dirty="0">
                <a:solidFill>
                  <a:srgbClr val="131212"/>
                </a:solidFill>
                <a:latin typeface="Calibri"/>
                <a:cs typeface="Calibri"/>
              </a:rPr>
              <a:t>represented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in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native</a:t>
            </a:r>
            <a:r>
              <a:rPr sz="1600" spc="5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script.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31212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99085" marR="1587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131212"/>
                </a:solidFill>
                <a:latin typeface="Calibri"/>
                <a:cs typeface="Calibri"/>
              </a:rPr>
              <a:t>Relationships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: Examine relationships between organizations,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individuals,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companies,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vessels  </a:t>
            </a:r>
            <a:r>
              <a:rPr sz="1600" spc="-15" dirty="0">
                <a:solidFill>
                  <a:srgbClr val="131212"/>
                </a:solidFill>
                <a:latin typeface="Calibri"/>
                <a:cs typeface="Calibri"/>
              </a:rPr>
              <a:t>are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captured by our specialist </a:t>
            </a:r>
            <a:r>
              <a:rPr sz="1600" spc="-15" dirty="0">
                <a:solidFill>
                  <a:srgbClr val="131212"/>
                </a:solidFill>
                <a:latin typeface="Calibri"/>
                <a:cs typeface="Calibri"/>
              </a:rPr>
              <a:t>research </a:t>
            </a:r>
            <a:r>
              <a:rPr sz="1600" spc="-30" dirty="0">
                <a:solidFill>
                  <a:srgbClr val="131212"/>
                </a:solidFill>
                <a:latin typeface="Calibri"/>
                <a:cs typeface="Calibri"/>
              </a:rPr>
              <a:t>staff.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unique structure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of the underlying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relationship  trees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allow </a:t>
            </a:r>
            <a:r>
              <a:rPr sz="1600" spc="-15" dirty="0">
                <a:solidFill>
                  <a:srgbClr val="131212"/>
                </a:solidFill>
                <a:latin typeface="Calibri"/>
                <a:cs typeface="Calibri"/>
              </a:rPr>
              <a:t>for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the </a:t>
            </a:r>
            <a:r>
              <a:rPr sz="1600" spc="-15" dirty="0">
                <a:solidFill>
                  <a:srgbClr val="131212"/>
                </a:solidFill>
                <a:latin typeface="Calibri"/>
                <a:cs typeface="Calibri"/>
              </a:rPr>
              <a:t>recursive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build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out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discovery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2nd, </a:t>
            </a:r>
            <a:r>
              <a:rPr sz="1600" spc="-15" dirty="0">
                <a:solidFill>
                  <a:srgbClr val="131212"/>
                </a:solidFill>
                <a:latin typeface="Calibri"/>
                <a:cs typeface="Calibri"/>
              </a:rPr>
              <a:t>3rd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or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any degree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indirect  relationships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that </a:t>
            </a:r>
            <a:r>
              <a:rPr sz="1600" spc="-15" dirty="0">
                <a:solidFill>
                  <a:srgbClr val="131212"/>
                </a:solidFill>
                <a:latin typeface="Calibri"/>
                <a:cs typeface="Calibri"/>
              </a:rPr>
              <a:t>may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exist </a:t>
            </a:r>
            <a:r>
              <a:rPr sz="1600" spc="-15" dirty="0">
                <a:solidFill>
                  <a:srgbClr val="131212"/>
                </a:solidFill>
                <a:latin typeface="Calibri"/>
                <a:cs typeface="Calibri"/>
              </a:rPr>
              <a:t>for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the entity under</a:t>
            </a:r>
            <a:r>
              <a:rPr sz="16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131212"/>
                </a:solidFill>
                <a:latin typeface="Calibri"/>
                <a:cs typeface="Calibri"/>
              </a:rPr>
              <a:t>review.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31212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99085" marR="46863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131212"/>
                </a:solidFill>
                <a:latin typeface="Calibri"/>
                <a:cs typeface="Calibri"/>
              </a:rPr>
              <a:t>Open Source Substantiation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: </a:t>
            </a:r>
            <a:r>
              <a:rPr sz="1600" dirty="0">
                <a:solidFill>
                  <a:srgbClr val="131212"/>
                </a:solidFill>
                <a:latin typeface="Calibri"/>
                <a:cs typeface="Calibri"/>
              </a:rPr>
              <a:t>All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of the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information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in the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WorldCompliance </a:t>
            </a:r>
            <a:r>
              <a:rPr sz="1600" spc="-15" dirty="0">
                <a:solidFill>
                  <a:srgbClr val="131212"/>
                </a:solidFill>
                <a:latin typeface="Calibri"/>
                <a:cs typeface="Calibri"/>
              </a:rPr>
              <a:t>data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is fully 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substantiated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with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source links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and </a:t>
            </a:r>
            <a:r>
              <a:rPr sz="1600" spc="-15" dirty="0">
                <a:solidFill>
                  <a:srgbClr val="131212"/>
                </a:solidFill>
                <a:latin typeface="Calibri"/>
                <a:cs typeface="Calibri"/>
              </a:rPr>
              <a:t>references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the underlying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source </a:t>
            </a: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of the</a:t>
            </a:r>
            <a:r>
              <a:rPr sz="1600" spc="114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information.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0164" y="3048000"/>
            <a:ext cx="3921760" cy="1118870"/>
          </a:xfrm>
          <a:custGeom>
            <a:avLst/>
            <a:gdLst/>
            <a:ahLst/>
            <a:cxnLst/>
            <a:rect l="l" t="t" r="r" b="b"/>
            <a:pathLst>
              <a:path w="3921759" h="1118870">
                <a:moveTo>
                  <a:pt x="0" y="1118616"/>
                </a:moveTo>
                <a:lnTo>
                  <a:pt x="3921251" y="1118616"/>
                </a:lnTo>
                <a:lnTo>
                  <a:pt x="3921251" y="0"/>
                </a:lnTo>
                <a:lnTo>
                  <a:pt x="0" y="0"/>
                </a:lnTo>
                <a:lnTo>
                  <a:pt x="0" y="111861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4485132"/>
            <a:ext cx="2148840" cy="818515"/>
          </a:xfrm>
          <a:custGeom>
            <a:avLst/>
            <a:gdLst/>
            <a:ahLst/>
            <a:cxnLst/>
            <a:rect l="l" t="t" r="r" b="b"/>
            <a:pathLst>
              <a:path w="2148840" h="818514">
                <a:moveTo>
                  <a:pt x="0" y="818388"/>
                </a:moveTo>
                <a:lnTo>
                  <a:pt x="2148840" y="818388"/>
                </a:lnTo>
                <a:lnTo>
                  <a:pt x="2148840" y="0"/>
                </a:lnTo>
                <a:lnTo>
                  <a:pt x="0" y="0"/>
                </a:lnTo>
                <a:lnTo>
                  <a:pt x="0" y="81838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2532" y="4485132"/>
            <a:ext cx="2312035" cy="818515"/>
          </a:xfrm>
          <a:custGeom>
            <a:avLst/>
            <a:gdLst/>
            <a:ahLst/>
            <a:cxnLst/>
            <a:rect l="l" t="t" r="r" b="b"/>
            <a:pathLst>
              <a:path w="2312035" h="818514">
                <a:moveTo>
                  <a:pt x="0" y="818388"/>
                </a:moveTo>
                <a:lnTo>
                  <a:pt x="2311908" y="818388"/>
                </a:lnTo>
                <a:lnTo>
                  <a:pt x="2311908" y="0"/>
                </a:lnTo>
                <a:lnTo>
                  <a:pt x="0" y="0"/>
                </a:lnTo>
                <a:lnTo>
                  <a:pt x="0" y="81838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2532" y="3048000"/>
            <a:ext cx="1553210" cy="1118870"/>
          </a:xfrm>
          <a:custGeom>
            <a:avLst/>
            <a:gdLst/>
            <a:ahLst/>
            <a:cxnLst/>
            <a:rect l="l" t="t" r="r" b="b"/>
            <a:pathLst>
              <a:path w="1553210" h="1118870">
                <a:moveTo>
                  <a:pt x="0" y="1118616"/>
                </a:moveTo>
                <a:lnTo>
                  <a:pt x="1552956" y="1118616"/>
                </a:lnTo>
                <a:lnTo>
                  <a:pt x="1552956" y="0"/>
                </a:lnTo>
                <a:lnTo>
                  <a:pt x="0" y="0"/>
                </a:lnTo>
                <a:lnTo>
                  <a:pt x="0" y="1118616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9016" y="3057144"/>
            <a:ext cx="2148840" cy="1118870"/>
          </a:xfrm>
          <a:custGeom>
            <a:avLst/>
            <a:gdLst/>
            <a:ahLst/>
            <a:cxnLst/>
            <a:rect l="l" t="t" r="r" b="b"/>
            <a:pathLst>
              <a:path w="2148840" h="1118870">
                <a:moveTo>
                  <a:pt x="0" y="1118615"/>
                </a:moveTo>
                <a:lnTo>
                  <a:pt x="2148840" y="1118615"/>
                </a:lnTo>
                <a:lnTo>
                  <a:pt x="2148840" y="0"/>
                </a:lnTo>
                <a:lnTo>
                  <a:pt x="0" y="0"/>
                </a:lnTo>
                <a:lnTo>
                  <a:pt x="0" y="1118615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9927" y="348437"/>
            <a:ext cx="73329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EC1C23"/>
                </a:solidFill>
                <a:latin typeface="Arial"/>
                <a:cs typeface="Arial"/>
              </a:rPr>
              <a:t>Criticality of </a:t>
            </a:r>
            <a:r>
              <a:rPr spc="-5" dirty="0">
                <a:solidFill>
                  <a:srgbClr val="EC1C23"/>
                </a:solidFill>
                <a:latin typeface="Arial"/>
                <a:cs typeface="Arial"/>
              </a:rPr>
              <a:t>effective </a:t>
            </a:r>
            <a:r>
              <a:rPr dirty="0">
                <a:solidFill>
                  <a:srgbClr val="EC1C23"/>
                </a:solidFill>
                <a:latin typeface="Arial"/>
                <a:cs typeface="Arial"/>
              </a:rPr>
              <a:t>matching capabilities for sanction</a:t>
            </a:r>
            <a:r>
              <a:rPr spc="-140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EC1C23"/>
                </a:solidFill>
                <a:latin typeface="Arial"/>
                <a:cs typeface="Arial"/>
              </a:rPr>
              <a:t>screening</a:t>
            </a:r>
          </a:p>
        </p:txBody>
      </p:sp>
      <p:sp>
        <p:nvSpPr>
          <p:cNvPr id="8" name="object 8"/>
          <p:cNvSpPr/>
          <p:nvPr/>
        </p:nvSpPr>
        <p:spPr>
          <a:xfrm>
            <a:off x="509016" y="2842260"/>
            <a:ext cx="2148840" cy="215265"/>
          </a:xfrm>
          <a:custGeom>
            <a:avLst/>
            <a:gdLst/>
            <a:ahLst/>
            <a:cxnLst/>
            <a:rect l="l" t="t" r="r" b="b"/>
            <a:pathLst>
              <a:path w="2148840" h="215264">
                <a:moveTo>
                  <a:pt x="0" y="214884"/>
                </a:moveTo>
                <a:lnTo>
                  <a:pt x="2148840" y="214884"/>
                </a:lnTo>
                <a:lnTo>
                  <a:pt x="2148840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016" y="4270247"/>
            <a:ext cx="2148840" cy="215265"/>
          </a:xfrm>
          <a:custGeom>
            <a:avLst/>
            <a:gdLst/>
            <a:ahLst/>
            <a:cxnLst/>
            <a:rect l="l" t="t" r="r" b="b"/>
            <a:pathLst>
              <a:path w="2148840" h="215264">
                <a:moveTo>
                  <a:pt x="0" y="214883"/>
                </a:moveTo>
                <a:lnTo>
                  <a:pt x="2148840" y="214883"/>
                </a:lnTo>
                <a:lnTo>
                  <a:pt x="2148840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7451" y="4281296"/>
            <a:ext cx="13823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Phonetics</a:t>
            </a:r>
            <a:r>
              <a:rPr sz="10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misspellings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32532" y="2842260"/>
            <a:ext cx="1553210" cy="215265"/>
          </a:xfrm>
          <a:custGeom>
            <a:avLst/>
            <a:gdLst/>
            <a:ahLst/>
            <a:cxnLst/>
            <a:rect l="l" t="t" r="r" b="b"/>
            <a:pathLst>
              <a:path w="1553210" h="215264">
                <a:moveTo>
                  <a:pt x="0" y="214884"/>
                </a:moveTo>
                <a:lnTo>
                  <a:pt x="1552956" y="214884"/>
                </a:lnTo>
                <a:lnTo>
                  <a:pt x="1552956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32532" y="4270247"/>
            <a:ext cx="2312035" cy="215265"/>
          </a:xfrm>
          <a:custGeom>
            <a:avLst/>
            <a:gdLst/>
            <a:ahLst/>
            <a:cxnLst/>
            <a:rect l="l" t="t" r="r" b="b"/>
            <a:pathLst>
              <a:path w="2312035" h="215264">
                <a:moveTo>
                  <a:pt x="0" y="214883"/>
                </a:moveTo>
                <a:lnTo>
                  <a:pt x="2311908" y="214883"/>
                </a:lnTo>
                <a:lnTo>
                  <a:pt x="2311908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11017" y="4281296"/>
            <a:ext cx="3898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pos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60164" y="2842260"/>
            <a:ext cx="3921760" cy="215265"/>
          </a:xfrm>
          <a:custGeom>
            <a:avLst/>
            <a:gdLst/>
            <a:ahLst/>
            <a:cxnLst/>
            <a:rect l="l" t="t" r="r" b="b"/>
            <a:pathLst>
              <a:path w="3921759" h="215264">
                <a:moveTo>
                  <a:pt x="0" y="214884"/>
                </a:moveTo>
                <a:lnTo>
                  <a:pt x="3921251" y="214884"/>
                </a:lnTo>
                <a:lnTo>
                  <a:pt x="3921251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4208" y="1067181"/>
            <a:ext cx="7874634" cy="1972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5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Risk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overlooking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 true hit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must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be balanced against cost of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reviewing excessive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false</a:t>
            </a:r>
            <a:r>
              <a:rPr sz="1400" spc="-14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positives</a:t>
            </a:r>
            <a:endParaRPr sz="1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030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Exact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match screening not</a:t>
            </a:r>
            <a:r>
              <a:rPr sz="1400" spc="-10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sufficient</a:t>
            </a:r>
            <a:endParaRPr sz="1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035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“Fuzzy” matching has been </a:t>
            </a:r>
            <a:r>
              <a:rPr sz="1400" spc="-10" dirty="0">
                <a:solidFill>
                  <a:srgbClr val="505150"/>
                </a:solidFill>
                <a:latin typeface="Arial"/>
                <a:cs typeface="Arial"/>
              </a:rPr>
              <a:t>given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bad name by poor</a:t>
            </a:r>
            <a:r>
              <a:rPr sz="1400" spc="-16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implementations</a:t>
            </a:r>
            <a:endParaRPr sz="1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030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Many different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sources of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variation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in</a:t>
            </a:r>
            <a:r>
              <a:rPr sz="1400" spc="-13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names</a:t>
            </a:r>
            <a:endParaRPr sz="1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035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Each source requires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different techniques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to match</a:t>
            </a:r>
            <a:r>
              <a:rPr sz="1400" spc="-21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appropriately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Arial"/>
              <a:cs typeface="Arial"/>
            </a:endParaRPr>
          </a:p>
          <a:p>
            <a:pPr marL="205740">
              <a:lnSpc>
                <a:spcPct val="100000"/>
              </a:lnSpc>
              <a:tabLst>
                <a:tab pos="2428875" algn="l"/>
                <a:tab pos="405701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Transcription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variants	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Derivatives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names	Structural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16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587451" y="3135325"/>
            <a:ext cx="1975485" cy="851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5"/>
              </a:spcBef>
            </a:pPr>
            <a:r>
              <a:rPr sz="1400" spc="-125" dirty="0">
                <a:solidFill>
                  <a:srgbClr val="EC1C23"/>
                </a:solidFill>
                <a:latin typeface="Arial"/>
                <a:cs typeface="Arial"/>
              </a:rPr>
              <a:t>نمحرلادبع</a:t>
            </a:r>
            <a:endParaRPr sz="1400">
              <a:latin typeface="Arial"/>
              <a:cs typeface="Arial"/>
            </a:endParaRPr>
          </a:p>
          <a:p>
            <a:pPr marL="100965" marR="5080" indent="-88900">
              <a:lnSpc>
                <a:spcPct val="100000"/>
              </a:lnSpc>
              <a:spcBef>
                <a:spcPts val="20"/>
              </a:spcBef>
              <a:buClr>
                <a:srgbClr val="777877"/>
              </a:buClr>
              <a:buChar char="•"/>
              <a:tabLst>
                <a:tab pos="101600" algn="l"/>
              </a:tabLst>
            </a:pP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Abd al Rahman, Abd ur</a:t>
            </a:r>
            <a:r>
              <a:rPr sz="1000" spc="-60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Rahman,  Abd ol Rahman, Abdul Rahman,  Abdel Rachman, Abderrahmane,  Abdurakhman,</a:t>
            </a:r>
            <a:r>
              <a:rPr sz="1000" spc="-60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Abdorrahman…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7451" y="4589145"/>
            <a:ext cx="1741805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EC1C23"/>
                </a:solidFill>
                <a:latin typeface="Arial"/>
                <a:cs typeface="Arial"/>
              </a:rPr>
              <a:t>English</a:t>
            </a:r>
            <a:endParaRPr sz="110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spcBef>
                <a:spcPts val="5"/>
              </a:spcBef>
              <a:buClr>
                <a:srgbClr val="777877"/>
              </a:buClr>
              <a:buChar char="•"/>
              <a:tabLst>
                <a:tab pos="101600" algn="l"/>
              </a:tabLst>
            </a:pP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Steven,</a:t>
            </a:r>
            <a:r>
              <a:rPr sz="1000" spc="-10" dirty="0">
                <a:solidFill>
                  <a:srgbClr val="4F504F"/>
                </a:solidFill>
                <a:latin typeface="Arial"/>
                <a:cs typeface="Arial"/>
              </a:rPr>
              <a:t> Stephen</a:t>
            </a:r>
            <a:endParaRPr sz="100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buClr>
                <a:srgbClr val="777877"/>
              </a:buClr>
              <a:buChar char="•"/>
              <a:tabLst>
                <a:tab pos="101600" algn="l"/>
              </a:tabLst>
            </a:pPr>
            <a:r>
              <a:rPr sz="1000" dirty="0">
                <a:solidFill>
                  <a:srgbClr val="4F504F"/>
                </a:solidFill>
                <a:latin typeface="Arial"/>
                <a:cs typeface="Arial"/>
              </a:rPr>
              <a:t>Write,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Right,</a:t>
            </a:r>
            <a:r>
              <a:rPr sz="1000" spc="-45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F504F"/>
                </a:solidFill>
                <a:latin typeface="Arial"/>
                <a:cs typeface="Arial"/>
              </a:rPr>
              <a:t>Wright</a:t>
            </a:r>
            <a:endParaRPr sz="100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buClr>
                <a:srgbClr val="777877"/>
              </a:buClr>
              <a:buChar char="•"/>
              <a:tabLst>
                <a:tab pos="101600" algn="l"/>
              </a:tabLst>
            </a:pP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Catherine, </a:t>
            </a:r>
            <a:r>
              <a:rPr sz="1000" spc="-10" dirty="0">
                <a:solidFill>
                  <a:srgbClr val="4F504F"/>
                </a:solidFill>
                <a:latin typeface="Arial"/>
                <a:cs typeface="Arial"/>
              </a:rPr>
              <a:t>Kathryn</a:t>
            </a:r>
            <a:r>
              <a:rPr sz="1000" spc="-15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Katherine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11017" y="3136849"/>
            <a:ext cx="1122680" cy="652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EC1C23"/>
                </a:solidFill>
                <a:latin typeface="Arial"/>
                <a:cs typeface="Arial"/>
              </a:rPr>
              <a:t>Italian</a:t>
            </a:r>
            <a:endParaRPr sz="1100">
              <a:latin typeface="Arial"/>
              <a:cs typeface="Arial"/>
            </a:endParaRPr>
          </a:p>
          <a:p>
            <a:pPr marL="100965" marR="5080" indent="-88900">
              <a:lnSpc>
                <a:spcPct val="100000"/>
              </a:lnSpc>
              <a:spcBef>
                <a:spcPts val="5"/>
              </a:spcBef>
              <a:buClr>
                <a:srgbClr val="777877"/>
              </a:buClr>
              <a:buChar char="•"/>
              <a:tabLst>
                <a:tab pos="101600" algn="l"/>
              </a:tabLst>
            </a:pP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Giuseppe:</a:t>
            </a:r>
            <a:r>
              <a:rPr sz="1000" spc="-95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Beppe,  Peppe,</a:t>
            </a:r>
            <a:r>
              <a:rPr sz="1000" spc="-25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Bepi</a:t>
            </a:r>
            <a:endParaRPr sz="100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buClr>
                <a:srgbClr val="777877"/>
              </a:buClr>
              <a:buChar char="•"/>
              <a:tabLst>
                <a:tab pos="101600" algn="l"/>
              </a:tabLst>
            </a:pP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Emanuele:</a:t>
            </a:r>
            <a:r>
              <a:rPr sz="1000" spc="-45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Manu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11017" y="4590669"/>
            <a:ext cx="2098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95"/>
              </a:spcBef>
              <a:buClr>
                <a:srgbClr val="777877"/>
              </a:buClr>
              <a:buFont typeface="Arial"/>
              <a:buChar char="•"/>
              <a:tabLst>
                <a:tab pos="101600" algn="l"/>
              </a:tabLst>
            </a:pPr>
            <a:r>
              <a:rPr sz="1000" b="1" spc="-5" dirty="0">
                <a:solidFill>
                  <a:srgbClr val="4F504F"/>
                </a:solidFill>
                <a:latin typeface="Arial"/>
                <a:cs typeface="Arial"/>
              </a:rPr>
              <a:t>Omissions: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Melanie &gt;</a:t>
            </a:r>
            <a:r>
              <a:rPr sz="1000" spc="-40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4F504F"/>
                </a:solidFill>
                <a:latin typeface="Arial"/>
                <a:cs typeface="Arial"/>
              </a:rPr>
              <a:t>Melnie</a:t>
            </a:r>
            <a:endParaRPr sz="100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buClr>
                <a:srgbClr val="777877"/>
              </a:buClr>
              <a:buFont typeface="Arial"/>
              <a:buChar char="•"/>
              <a:tabLst>
                <a:tab pos="101600" algn="l"/>
              </a:tabLst>
            </a:pPr>
            <a:r>
              <a:rPr sz="1000" b="1" spc="-5" dirty="0">
                <a:solidFill>
                  <a:srgbClr val="4F504F"/>
                </a:solidFill>
                <a:latin typeface="Arial"/>
                <a:cs typeface="Arial"/>
              </a:rPr>
              <a:t>Additions: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Rachel &gt;</a:t>
            </a:r>
            <a:r>
              <a:rPr sz="1000" spc="-25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Radchel</a:t>
            </a:r>
            <a:endParaRPr sz="100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buClr>
                <a:srgbClr val="777877"/>
              </a:buClr>
              <a:buFont typeface="Arial"/>
              <a:buChar char="•"/>
              <a:tabLst>
                <a:tab pos="101600" algn="l"/>
              </a:tabLst>
            </a:pPr>
            <a:r>
              <a:rPr sz="1000" b="1" spc="-5" dirty="0">
                <a:solidFill>
                  <a:srgbClr val="4F504F"/>
                </a:solidFill>
                <a:latin typeface="Arial"/>
                <a:cs typeface="Arial"/>
              </a:rPr>
              <a:t>Transpositions: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Antonio &gt;</a:t>
            </a:r>
            <a:r>
              <a:rPr sz="1000" spc="-40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Atnonio</a:t>
            </a:r>
            <a:endParaRPr sz="1000">
              <a:latin typeface="Arial"/>
              <a:cs typeface="Arial"/>
            </a:endParaRPr>
          </a:p>
          <a:p>
            <a:pPr marL="100965" indent="-88900">
              <a:lnSpc>
                <a:spcPct val="100000"/>
              </a:lnSpc>
              <a:buClr>
                <a:srgbClr val="777877"/>
              </a:buClr>
              <a:buFont typeface="Arial"/>
              <a:buChar char="•"/>
              <a:tabLst>
                <a:tab pos="101600" algn="l"/>
              </a:tabLst>
            </a:pPr>
            <a:r>
              <a:rPr sz="1000" b="1" spc="-5" dirty="0">
                <a:solidFill>
                  <a:srgbClr val="4F504F"/>
                </a:solidFill>
                <a:latin typeface="Arial"/>
                <a:cs typeface="Arial"/>
              </a:rPr>
              <a:t>Replacement: </a:t>
            </a:r>
            <a:r>
              <a:rPr sz="1000" spc="-10" dirty="0">
                <a:solidFill>
                  <a:srgbClr val="4F504F"/>
                </a:solidFill>
                <a:latin typeface="Arial"/>
                <a:cs typeface="Arial"/>
              </a:rPr>
              <a:t>Elaine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&gt;</a:t>
            </a:r>
            <a:r>
              <a:rPr sz="1000" spc="15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Ekaine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38903" y="3138677"/>
            <a:ext cx="35496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777877"/>
              </a:buClr>
              <a:buChar char="•"/>
              <a:tabLst>
                <a:tab pos="192405" algn="l"/>
                <a:tab pos="193040" algn="l"/>
              </a:tabLst>
            </a:pP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Choi Su-min, Su-min</a:t>
            </a:r>
            <a:r>
              <a:rPr sz="1000" spc="-20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Choi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777877"/>
              </a:buClr>
              <a:buChar char="•"/>
              <a:tabLst>
                <a:tab pos="192405" algn="l"/>
                <a:tab pos="193040" algn="l"/>
              </a:tabLst>
            </a:pP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Sadam Hussain, Sadam Hussain Al-Tikriti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777877"/>
              </a:buClr>
              <a:buChar char="•"/>
              <a:tabLst>
                <a:tab pos="192405" algn="l"/>
                <a:tab pos="193040" algn="l"/>
              </a:tabLst>
            </a:pP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Faisal </a:t>
            </a:r>
            <a:r>
              <a:rPr sz="1000" spc="-10" dirty="0">
                <a:solidFill>
                  <a:srgbClr val="4F504F"/>
                </a:solidFill>
                <a:latin typeface="Arial"/>
                <a:cs typeface="Arial"/>
              </a:rPr>
              <a:t>Bin Said,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Faisal </a:t>
            </a:r>
            <a:r>
              <a:rPr sz="1000" spc="-10" dirty="0">
                <a:solidFill>
                  <a:srgbClr val="4F504F"/>
                </a:solidFill>
                <a:latin typeface="Arial"/>
                <a:cs typeface="Arial"/>
              </a:rPr>
              <a:t>Bin Said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Al</a:t>
            </a:r>
            <a:r>
              <a:rPr sz="1000" spc="50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Filistini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777877"/>
              </a:buClr>
              <a:buChar char="•"/>
              <a:tabLst>
                <a:tab pos="192405" algn="l"/>
                <a:tab pos="193040" algn="l"/>
              </a:tabLst>
            </a:pP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George Bush, George </a:t>
            </a:r>
            <a:r>
              <a:rPr sz="1000" spc="5" dirty="0">
                <a:solidFill>
                  <a:srgbClr val="4F504F"/>
                </a:solidFill>
                <a:latin typeface="Arial"/>
                <a:cs typeface="Arial"/>
              </a:rPr>
              <a:t>Walker</a:t>
            </a:r>
            <a:r>
              <a:rPr sz="1000" spc="-145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Bush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777877"/>
              </a:buClr>
              <a:buChar char="•"/>
              <a:tabLst>
                <a:tab pos="192405" algn="l"/>
                <a:tab pos="193040" algn="l"/>
              </a:tabLst>
            </a:pP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Sarah Smith, Sarah</a:t>
            </a:r>
            <a:r>
              <a:rPr sz="1000" spc="-30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Simpson-Smith</a:t>
            </a:r>
            <a:endParaRPr sz="1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777877"/>
              </a:buClr>
              <a:buChar char="•"/>
              <a:tabLst>
                <a:tab pos="192405" algn="l"/>
                <a:tab pos="193040" algn="l"/>
              </a:tabLst>
            </a:pP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Manuel </a:t>
            </a:r>
            <a:r>
              <a:rPr sz="1000" dirty="0">
                <a:solidFill>
                  <a:srgbClr val="4F504F"/>
                </a:solidFill>
                <a:latin typeface="Arial"/>
                <a:cs typeface="Arial"/>
              </a:rPr>
              <a:t>Gomes </a:t>
            </a:r>
            <a:r>
              <a:rPr sz="1000" spc="-10" dirty="0">
                <a:solidFill>
                  <a:srgbClr val="4F504F"/>
                </a:solidFill>
                <a:latin typeface="Arial"/>
                <a:cs typeface="Arial"/>
              </a:rPr>
              <a:t>Oliveira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Da Costa e </a:t>
            </a:r>
            <a:r>
              <a:rPr sz="1000" spc="-10" dirty="0">
                <a:solidFill>
                  <a:srgbClr val="4F504F"/>
                </a:solidFill>
                <a:latin typeface="Arial"/>
                <a:cs typeface="Arial"/>
              </a:rPr>
              <a:t>Silva,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Manuel Da</a:t>
            </a:r>
            <a:r>
              <a:rPr sz="1000" spc="25" dirty="0">
                <a:solidFill>
                  <a:srgbClr val="4F504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Costa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5955" y="3080080"/>
            <a:ext cx="350520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Technology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– Access</a:t>
            </a:r>
            <a:r>
              <a:rPr sz="21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165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43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Data </a:t>
            </a:r>
            <a:r>
              <a:rPr dirty="0"/>
              <a:t>+ </a:t>
            </a:r>
            <a:r>
              <a:rPr spc="-30" dirty="0"/>
              <a:t>Technology </a:t>
            </a:r>
            <a:r>
              <a:rPr dirty="0"/>
              <a:t>+ </a:t>
            </a:r>
            <a:r>
              <a:rPr spc="-5" dirty="0"/>
              <a:t>Professional</a:t>
            </a:r>
            <a:r>
              <a:rPr spc="20" dirty="0"/>
              <a:t> </a:t>
            </a:r>
            <a:r>
              <a:rPr spc="-5" dirty="0"/>
              <a:t>Services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18" y="317957"/>
            <a:ext cx="2331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C1C23"/>
                </a:solidFill>
                <a:latin typeface="Arial"/>
                <a:cs typeface="Arial"/>
              </a:rPr>
              <a:t>Access</a:t>
            </a:r>
            <a:r>
              <a:rPr sz="2400" b="1" spc="-45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C1C23"/>
                </a:solidFill>
                <a:latin typeface="Arial"/>
                <a:cs typeface="Arial"/>
              </a:rPr>
              <a:t>Options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556" y="1222247"/>
            <a:ext cx="3709670" cy="37084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solidFill>
                  <a:srgbClr val="131212"/>
                </a:solidFill>
                <a:latin typeface="Calibri"/>
                <a:cs typeface="Calibri"/>
              </a:rPr>
              <a:t>WorldCompliance </a:t>
            </a:r>
            <a:r>
              <a:rPr sz="1800" b="1" spc="-5" dirty="0">
                <a:solidFill>
                  <a:srgbClr val="131212"/>
                </a:solidFill>
                <a:latin typeface="Calibri"/>
                <a:cs typeface="Calibri"/>
              </a:rPr>
              <a:t>Online </a:t>
            </a:r>
            <a:r>
              <a:rPr sz="1800" b="1" spc="-10" dirty="0">
                <a:solidFill>
                  <a:srgbClr val="131212"/>
                </a:solidFill>
                <a:latin typeface="Calibri"/>
                <a:cs typeface="Calibri"/>
              </a:rPr>
              <a:t>Search</a:t>
            </a:r>
            <a:r>
              <a:rPr sz="1800" b="1" spc="-5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131212"/>
                </a:solidFill>
                <a:latin typeface="Calibri"/>
                <a:cs typeface="Calibri"/>
              </a:rPr>
              <a:t>Tool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1500" y="1214627"/>
            <a:ext cx="1894839" cy="36893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98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35"/>
              </a:spcBef>
            </a:pPr>
            <a:r>
              <a:rPr sz="1800" b="1" spc="-5" dirty="0">
                <a:solidFill>
                  <a:srgbClr val="131212"/>
                </a:solidFill>
                <a:latin typeface="Calibri"/>
                <a:cs typeface="Calibri"/>
              </a:rPr>
              <a:t>Bridger Insight</a:t>
            </a:r>
            <a:r>
              <a:rPr sz="1800" b="1" spc="-5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131212"/>
                </a:solidFill>
                <a:latin typeface="Calibri"/>
                <a:cs typeface="Calibri"/>
              </a:rPr>
              <a:t>XG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3484" y="1752600"/>
            <a:ext cx="0" cy="3626485"/>
          </a:xfrm>
          <a:custGeom>
            <a:avLst/>
            <a:gdLst/>
            <a:ahLst/>
            <a:cxnLst/>
            <a:rect l="l" t="t" r="r" b="b"/>
            <a:pathLst>
              <a:path h="3626485">
                <a:moveTo>
                  <a:pt x="0" y="0"/>
                </a:moveTo>
                <a:lnTo>
                  <a:pt x="0" y="3626104"/>
                </a:lnTo>
              </a:path>
            </a:pathLst>
          </a:custGeom>
          <a:ln w="9144">
            <a:solidFill>
              <a:srgbClr val="6B1B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5540" y="1149079"/>
            <a:ext cx="2758459" cy="169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0235" y="1211580"/>
            <a:ext cx="2683763" cy="1569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2249423"/>
            <a:ext cx="4355592" cy="1120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96355" y="2511551"/>
            <a:ext cx="2043683" cy="1190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99788" y="3547871"/>
            <a:ext cx="2415540" cy="17205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9496" y="2176272"/>
            <a:ext cx="1235976" cy="1351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8650" y="2266950"/>
            <a:ext cx="1062355" cy="1175385"/>
          </a:xfrm>
          <a:custGeom>
            <a:avLst/>
            <a:gdLst/>
            <a:ahLst/>
            <a:cxnLst/>
            <a:rect l="l" t="t" r="r" b="b"/>
            <a:pathLst>
              <a:path w="1062354" h="1175385">
                <a:moveTo>
                  <a:pt x="0" y="177037"/>
                </a:moveTo>
                <a:lnTo>
                  <a:pt x="6322" y="129969"/>
                </a:lnTo>
                <a:lnTo>
                  <a:pt x="24167" y="87677"/>
                </a:lnTo>
                <a:lnTo>
                  <a:pt x="51847" y="51847"/>
                </a:lnTo>
                <a:lnTo>
                  <a:pt x="87677" y="24167"/>
                </a:lnTo>
                <a:lnTo>
                  <a:pt x="129969" y="6322"/>
                </a:lnTo>
                <a:lnTo>
                  <a:pt x="177037" y="0"/>
                </a:lnTo>
                <a:lnTo>
                  <a:pt x="885189" y="0"/>
                </a:lnTo>
                <a:lnTo>
                  <a:pt x="932258" y="6322"/>
                </a:lnTo>
                <a:lnTo>
                  <a:pt x="974550" y="24167"/>
                </a:lnTo>
                <a:lnTo>
                  <a:pt x="1010380" y="51847"/>
                </a:lnTo>
                <a:lnTo>
                  <a:pt x="1038060" y="87677"/>
                </a:lnTo>
                <a:lnTo>
                  <a:pt x="1055905" y="129969"/>
                </a:lnTo>
                <a:lnTo>
                  <a:pt x="1062227" y="177037"/>
                </a:lnTo>
                <a:lnTo>
                  <a:pt x="1062227" y="997965"/>
                </a:lnTo>
                <a:lnTo>
                  <a:pt x="1055905" y="1045034"/>
                </a:lnTo>
                <a:lnTo>
                  <a:pt x="1038060" y="1087326"/>
                </a:lnTo>
                <a:lnTo>
                  <a:pt x="1010380" y="1123156"/>
                </a:lnTo>
                <a:lnTo>
                  <a:pt x="974550" y="1150836"/>
                </a:lnTo>
                <a:lnTo>
                  <a:pt x="932258" y="1168681"/>
                </a:lnTo>
                <a:lnTo>
                  <a:pt x="885189" y="1175003"/>
                </a:lnTo>
                <a:lnTo>
                  <a:pt x="177037" y="1175003"/>
                </a:lnTo>
                <a:lnTo>
                  <a:pt x="129969" y="1168681"/>
                </a:lnTo>
                <a:lnTo>
                  <a:pt x="87677" y="1150836"/>
                </a:lnTo>
                <a:lnTo>
                  <a:pt x="51847" y="1123156"/>
                </a:lnTo>
                <a:lnTo>
                  <a:pt x="24167" y="1087326"/>
                </a:lnTo>
                <a:lnTo>
                  <a:pt x="6322" y="1045034"/>
                </a:lnTo>
                <a:lnTo>
                  <a:pt x="0" y="997965"/>
                </a:lnTo>
                <a:lnTo>
                  <a:pt x="0" y="177037"/>
                </a:lnTo>
                <a:close/>
              </a:path>
            </a:pathLst>
          </a:custGeom>
          <a:ln w="25908">
            <a:solidFill>
              <a:srgbClr val="A6A7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23003" y="3453384"/>
            <a:ext cx="1549908" cy="1906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15205" y="3548634"/>
            <a:ext cx="1370330" cy="1720850"/>
          </a:xfrm>
          <a:custGeom>
            <a:avLst/>
            <a:gdLst/>
            <a:ahLst/>
            <a:cxnLst/>
            <a:rect l="l" t="t" r="r" b="b"/>
            <a:pathLst>
              <a:path w="1370329" h="1720850">
                <a:moveTo>
                  <a:pt x="0" y="228345"/>
                </a:moveTo>
                <a:lnTo>
                  <a:pt x="4639" y="182326"/>
                </a:lnTo>
                <a:lnTo>
                  <a:pt x="17944" y="139463"/>
                </a:lnTo>
                <a:lnTo>
                  <a:pt x="38998" y="100676"/>
                </a:lnTo>
                <a:lnTo>
                  <a:pt x="66881" y="66881"/>
                </a:lnTo>
                <a:lnTo>
                  <a:pt x="100676" y="38998"/>
                </a:lnTo>
                <a:lnTo>
                  <a:pt x="139463" y="17944"/>
                </a:lnTo>
                <a:lnTo>
                  <a:pt x="182326" y="4639"/>
                </a:lnTo>
                <a:lnTo>
                  <a:pt x="228346" y="0"/>
                </a:lnTo>
                <a:lnTo>
                  <a:pt x="1141730" y="0"/>
                </a:lnTo>
                <a:lnTo>
                  <a:pt x="1187749" y="4639"/>
                </a:lnTo>
                <a:lnTo>
                  <a:pt x="1230612" y="17944"/>
                </a:lnTo>
                <a:lnTo>
                  <a:pt x="1269399" y="38998"/>
                </a:lnTo>
                <a:lnTo>
                  <a:pt x="1303194" y="66881"/>
                </a:lnTo>
                <a:lnTo>
                  <a:pt x="1331077" y="100676"/>
                </a:lnTo>
                <a:lnTo>
                  <a:pt x="1352131" y="139463"/>
                </a:lnTo>
                <a:lnTo>
                  <a:pt x="1365436" y="182326"/>
                </a:lnTo>
                <a:lnTo>
                  <a:pt x="1370076" y="228345"/>
                </a:lnTo>
                <a:lnTo>
                  <a:pt x="1370076" y="1492249"/>
                </a:lnTo>
                <a:lnTo>
                  <a:pt x="1365436" y="1538269"/>
                </a:lnTo>
                <a:lnTo>
                  <a:pt x="1352131" y="1581132"/>
                </a:lnTo>
                <a:lnTo>
                  <a:pt x="1331077" y="1619919"/>
                </a:lnTo>
                <a:lnTo>
                  <a:pt x="1303194" y="1653714"/>
                </a:lnTo>
                <a:lnTo>
                  <a:pt x="1269399" y="1681597"/>
                </a:lnTo>
                <a:lnTo>
                  <a:pt x="1230612" y="1702651"/>
                </a:lnTo>
                <a:lnTo>
                  <a:pt x="1187749" y="1715956"/>
                </a:lnTo>
                <a:lnTo>
                  <a:pt x="1141730" y="1720595"/>
                </a:lnTo>
                <a:lnTo>
                  <a:pt x="228346" y="1720595"/>
                </a:lnTo>
                <a:lnTo>
                  <a:pt x="182326" y="1715956"/>
                </a:lnTo>
                <a:lnTo>
                  <a:pt x="139463" y="1702651"/>
                </a:lnTo>
                <a:lnTo>
                  <a:pt x="100676" y="1681597"/>
                </a:lnTo>
                <a:lnTo>
                  <a:pt x="66881" y="1653714"/>
                </a:lnTo>
                <a:lnTo>
                  <a:pt x="38998" y="1619919"/>
                </a:lnTo>
                <a:lnTo>
                  <a:pt x="17944" y="1581132"/>
                </a:lnTo>
                <a:lnTo>
                  <a:pt x="4639" y="1538269"/>
                </a:lnTo>
                <a:lnTo>
                  <a:pt x="0" y="1492249"/>
                </a:lnTo>
                <a:lnTo>
                  <a:pt x="0" y="228345"/>
                </a:lnTo>
                <a:close/>
              </a:path>
            </a:pathLst>
          </a:custGeom>
          <a:ln w="25908">
            <a:solidFill>
              <a:srgbClr val="A6A7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82156" y="3531108"/>
            <a:ext cx="2243328" cy="19095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69023" y="3613403"/>
            <a:ext cx="2074164" cy="17495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73496" y="2490228"/>
            <a:ext cx="2267711" cy="1031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3317" y="2577845"/>
            <a:ext cx="2072639" cy="861060"/>
          </a:xfrm>
          <a:custGeom>
            <a:avLst/>
            <a:gdLst/>
            <a:ahLst/>
            <a:cxnLst/>
            <a:rect l="l" t="t" r="r" b="b"/>
            <a:pathLst>
              <a:path w="2072640" h="861060">
                <a:moveTo>
                  <a:pt x="0" y="143509"/>
                </a:moveTo>
                <a:lnTo>
                  <a:pt x="7317" y="98153"/>
                </a:lnTo>
                <a:lnTo>
                  <a:pt x="27692" y="58759"/>
                </a:lnTo>
                <a:lnTo>
                  <a:pt x="58759" y="27692"/>
                </a:lnTo>
                <a:lnTo>
                  <a:pt x="98153" y="7317"/>
                </a:lnTo>
                <a:lnTo>
                  <a:pt x="143510" y="0"/>
                </a:lnTo>
                <a:lnTo>
                  <a:pt x="1929130" y="0"/>
                </a:lnTo>
                <a:lnTo>
                  <a:pt x="1974486" y="7317"/>
                </a:lnTo>
                <a:lnTo>
                  <a:pt x="2013880" y="27692"/>
                </a:lnTo>
                <a:lnTo>
                  <a:pt x="2044947" y="58759"/>
                </a:lnTo>
                <a:lnTo>
                  <a:pt x="2065322" y="98153"/>
                </a:lnTo>
                <a:lnTo>
                  <a:pt x="2072639" y="143509"/>
                </a:lnTo>
                <a:lnTo>
                  <a:pt x="2072639" y="717550"/>
                </a:lnTo>
                <a:lnTo>
                  <a:pt x="2065322" y="762906"/>
                </a:lnTo>
                <a:lnTo>
                  <a:pt x="2044947" y="802300"/>
                </a:lnTo>
                <a:lnTo>
                  <a:pt x="2013880" y="833367"/>
                </a:lnTo>
                <a:lnTo>
                  <a:pt x="1974486" y="853742"/>
                </a:lnTo>
                <a:lnTo>
                  <a:pt x="1929130" y="861059"/>
                </a:lnTo>
                <a:lnTo>
                  <a:pt x="143510" y="861059"/>
                </a:lnTo>
                <a:lnTo>
                  <a:pt x="98153" y="853742"/>
                </a:lnTo>
                <a:lnTo>
                  <a:pt x="58759" y="833367"/>
                </a:lnTo>
                <a:lnTo>
                  <a:pt x="27692" y="802300"/>
                </a:lnTo>
                <a:lnTo>
                  <a:pt x="7317" y="762906"/>
                </a:lnTo>
                <a:lnTo>
                  <a:pt x="0" y="717550"/>
                </a:lnTo>
                <a:lnTo>
                  <a:pt x="0" y="143509"/>
                </a:lnTo>
                <a:close/>
              </a:path>
            </a:pathLst>
          </a:custGeom>
          <a:ln w="25908">
            <a:solidFill>
              <a:srgbClr val="A6A7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731" y="2232660"/>
            <a:ext cx="3942588" cy="26404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9739" y="3692652"/>
            <a:ext cx="2218943" cy="19293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16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18" y="317957"/>
            <a:ext cx="2331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C1C23"/>
                </a:solidFill>
                <a:latin typeface="Arial"/>
                <a:cs typeface="Arial"/>
              </a:rPr>
              <a:t>Access</a:t>
            </a:r>
            <a:r>
              <a:rPr sz="2400" b="1" spc="-45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C1C23"/>
                </a:solidFill>
                <a:latin typeface="Arial"/>
                <a:cs typeface="Arial"/>
              </a:rPr>
              <a:t>Options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556" y="1222247"/>
            <a:ext cx="3709670" cy="37084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solidFill>
                  <a:srgbClr val="131212"/>
                </a:solidFill>
                <a:latin typeface="Calibri"/>
                <a:cs typeface="Calibri"/>
              </a:rPr>
              <a:t>WorldCompliance </a:t>
            </a:r>
            <a:r>
              <a:rPr sz="1800" b="1" spc="-5" dirty="0">
                <a:solidFill>
                  <a:srgbClr val="131212"/>
                </a:solidFill>
                <a:latin typeface="Calibri"/>
                <a:cs typeface="Calibri"/>
              </a:rPr>
              <a:t>Online </a:t>
            </a:r>
            <a:r>
              <a:rPr sz="1800" b="1" spc="-10" dirty="0">
                <a:solidFill>
                  <a:srgbClr val="131212"/>
                </a:solidFill>
                <a:latin typeface="Calibri"/>
                <a:cs typeface="Calibri"/>
              </a:rPr>
              <a:t>Search</a:t>
            </a:r>
            <a:r>
              <a:rPr sz="1800" b="1" spc="-5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131212"/>
                </a:solidFill>
                <a:latin typeface="Calibri"/>
                <a:cs typeface="Calibri"/>
              </a:rPr>
              <a:t>Tool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1500" y="1214627"/>
            <a:ext cx="1894839" cy="36893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98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35"/>
              </a:spcBef>
            </a:pPr>
            <a:r>
              <a:rPr sz="1800" b="1" spc="-5" dirty="0">
                <a:solidFill>
                  <a:srgbClr val="131212"/>
                </a:solidFill>
                <a:latin typeface="Calibri"/>
                <a:cs typeface="Calibri"/>
              </a:rPr>
              <a:t>Bridger Insight</a:t>
            </a:r>
            <a:r>
              <a:rPr sz="1800" b="1" spc="-5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131212"/>
                </a:solidFill>
                <a:latin typeface="Calibri"/>
                <a:cs typeface="Calibri"/>
              </a:rPr>
              <a:t>XG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3484" y="1752600"/>
            <a:ext cx="0" cy="3626485"/>
          </a:xfrm>
          <a:custGeom>
            <a:avLst/>
            <a:gdLst/>
            <a:ahLst/>
            <a:cxnLst/>
            <a:rect l="l" t="t" r="r" b="b"/>
            <a:pathLst>
              <a:path h="3626485">
                <a:moveTo>
                  <a:pt x="0" y="0"/>
                </a:moveTo>
                <a:lnTo>
                  <a:pt x="0" y="3626104"/>
                </a:lnTo>
              </a:path>
            </a:pathLst>
          </a:custGeom>
          <a:ln w="9144">
            <a:solidFill>
              <a:srgbClr val="6B1B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1185" y="2031619"/>
            <a:ext cx="352234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5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Access to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WorldCompliance</a:t>
            </a:r>
            <a:r>
              <a:rPr sz="1400" spc="-11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195580" indent="-182880">
              <a:lnSpc>
                <a:spcPts val="1595"/>
              </a:lnSpc>
              <a:spcBef>
                <a:spcPts val="1030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Ability to screen 10 names / entities at</a:t>
            </a:r>
            <a:r>
              <a:rPr sz="1400" spc="-19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95580">
              <a:lnSpc>
                <a:spcPts val="1595"/>
              </a:lnSpc>
            </a:pP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  <a:p>
            <a:pPr marL="195580" marR="448945" indent="-182880">
              <a:lnSpc>
                <a:spcPts val="1510"/>
              </a:lnSpc>
              <a:spcBef>
                <a:spcPts val="1225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Identify risks in relationships to</a:t>
            </a:r>
            <a:r>
              <a:rPr sz="1400" spc="-20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other 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individuals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organizations</a:t>
            </a:r>
            <a:endParaRPr sz="1400">
              <a:latin typeface="Arial"/>
              <a:cs typeface="Arial"/>
            </a:endParaRPr>
          </a:p>
          <a:p>
            <a:pPr marL="195580" marR="5080" indent="-182880">
              <a:lnSpc>
                <a:spcPts val="1510"/>
              </a:lnSpc>
              <a:spcBef>
                <a:spcPts val="1205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Screen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with </a:t>
            </a:r>
            <a:r>
              <a:rPr sz="1400" spc="-50" dirty="0">
                <a:solidFill>
                  <a:srgbClr val="505150"/>
                </a:solidFill>
                <a:latin typeface="Arial"/>
                <a:cs typeface="Arial"/>
              </a:rPr>
              <a:t>YoB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as secondary identifier</a:t>
            </a:r>
            <a:r>
              <a:rPr sz="1400" spc="-13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to  reduce false</a:t>
            </a:r>
            <a:r>
              <a:rPr sz="1400" spc="-7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positives</a:t>
            </a:r>
            <a:endParaRPr sz="1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010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Export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to .pdf, .doc and</a:t>
            </a:r>
            <a:r>
              <a:rPr sz="1400" spc="-12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email</a:t>
            </a:r>
            <a:endParaRPr sz="1400">
              <a:latin typeface="Arial"/>
              <a:cs typeface="Arial"/>
            </a:endParaRPr>
          </a:p>
          <a:p>
            <a:pPr marL="195580" marR="511175" indent="-182880">
              <a:lnSpc>
                <a:spcPts val="1510"/>
              </a:lnSpc>
              <a:spcBef>
                <a:spcPts val="1225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Create rules and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adjustments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to</a:t>
            </a:r>
            <a:r>
              <a:rPr sz="1400" spc="-15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the 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minimum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% match on</a:t>
            </a:r>
            <a:r>
              <a:rPr sz="1400" spc="-8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searches</a:t>
            </a:r>
            <a:endParaRPr sz="1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015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Pricing based on per user per</a:t>
            </a:r>
            <a:r>
              <a:rPr sz="1400" spc="-16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16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4453890" y="2014855"/>
            <a:ext cx="4417060" cy="3995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5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Access to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WorldCompliance</a:t>
            </a:r>
            <a:r>
              <a:rPr sz="1400" spc="-11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195580" marR="71120" indent="-182880">
              <a:lnSpc>
                <a:spcPts val="1510"/>
              </a:lnSpc>
              <a:spcBef>
                <a:spcPts val="1220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Enables real-time or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automated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screening</a:t>
            </a:r>
            <a:r>
              <a:rPr sz="1400" spc="-19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(watch-list  triggered or risk-initiated</a:t>
            </a:r>
            <a:r>
              <a:rPr sz="1400" spc="-12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screening)</a:t>
            </a:r>
            <a:endParaRPr sz="1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015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Ability to perform single search or full batch</a:t>
            </a:r>
            <a:r>
              <a:rPr sz="1400" spc="-254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screening</a:t>
            </a:r>
            <a:endParaRPr sz="1400">
              <a:latin typeface="Arial"/>
              <a:cs typeface="Arial"/>
            </a:endParaRPr>
          </a:p>
          <a:p>
            <a:pPr marL="195580" indent="-182880">
              <a:lnSpc>
                <a:spcPts val="1595"/>
              </a:lnSpc>
              <a:spcBef>
                <a:spcPts val="1030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Enables screening of custom lists (blacklist,</a:t>
            </a:r>
            <a:r>
              <a:rPr sz="1400" spc="-22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accept</a:t>
            </a:r>
            <a:endParaRPr sz="1400">
              <a:latin typeface="Arial"/>
              <a:cs typeface="Arial"/>
            </a:endParaRPr>
          </a:p>
          <a:p>
            <a:pPr marL="195580">
              <a:lnSpc>
                <a:spcPts val="1595"/>
              </a:lnSpc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list, regulator control</a:t>
            </a:r>
            <a:r>
              <a:rPr sz="1400" spc="-12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list)</a:t>
            </a:r>
            <a:endParaRPr sz="1400">
              <a:latin typeface="Arial"/>
              <a:cs typeface="Arial"/>
            </a:endParaRPr>
          </a:p>
          <a:p>
            <a:pPr marL="195580" marR="553720" indent="-182880">
              <a:lnSpc>
                <a:spcPts val="1510"/>
              </a:lnSpc>
              <a:spcBef>
                <a:spcPts val="1225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Identifies and flags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positive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hits and</a:t>
            </a:r>
            <a:r>
              <a:rPr sz="1400" spc="-17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distributes 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automated</a:t>
            </a:r>
            <a:r>
              <a:rPr sz="1400" spc="-5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alerts</a:t>
            </a:r>
            <a:endParaRPr sz="1400">
              <a:latin typeface="Arial"/>
              <a:cs typeface="Arial"/>
            </a:endParaRPr>
          </a:p>
          <a:p>
            <a:pPr marL="195580" marR="165100" indent="-182880">
              <a:lnSpc>
                <a:spcPts val="1510"/>
              </a:lnSpc>
              <a:spcBef>
                <a:spcPts val="1205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Bridger Insight </a:t>
            </a:r>
            <a:r>
              <a:rPr sz="1400" spc="5" dirty="0">
                <a:solidFill>
                  <a:srgbClr val="505150"/>
                </a:solidFill>
                <a:latin typeface="Arial"/>
                <a:cs typeface="Arial"/>
              </a:rPr>
              <a:t>XG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provides robust audit trails for all 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screenings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performed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and the changes</a:t>
            </a:r>
            <a:r>
              <a:rPr sz="1400" spc="-16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made</a:t>
            </a:r>
            <a:endParaRPr sz="1400">
              <a:latin typeface="Arial"/>
              <a:cs typeface="Arial"/>
            </a:endParaRPr>
          </a:p>
          <a:p>
            <a:pPr marL="195580" marR="62230" indent="-182880">
              <a:lnSpc>
                <a:spcPct val="90100"/>
              </a:lnSpc>
              <a:spcBef>
                <a:spcPts val="1175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Pricing based on number of names screened per  </a:t>
            </a:r>
            <a:r>
              <a:rPr sz="1400" spc="-20" dirty="0">
                <a:solidFill>
                  <a:srgbClr val="505150"/>
                </a:solidFill>
                <a:latin typeface="Arial"/>
                <a:cs typeface="Arial"/>
              </a:rPr>
              <a:t>year.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No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limit to number of users – clients can</a:t>
            </a:r>
            <a:r>
              <a:rPr sz="1400" spc="-17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assign 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different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access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levels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for each user in the company 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(with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full reporting</a:t>
            </a:r>
            <a:r>
              <a:rPr sz="1400" spc="-7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functionality)</a:t>
            </a:r>
            <a:endParaRPr sz="1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035"/>
              </a:spcBef>
              <a:buClr>
                <a:srgbClr val="EC1C23"/>
              </a:buClr>
              <a:buChar char="•"/>
              <a:tabLst>
                <a:tab pos="19558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API</a:t>
            </a:r>
            <a:r>
              <a:rPr sz="1400" spc="-1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Integration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52" y="6478523"/>
            <a:ext cx="1252728" cy="245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924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2155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44901" y="3057601"/>
            <a:ext cx="37966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131212"/>
                </a:solidFill>
                <a:latin typeface="Arial"/>
                <a:cs typeface="Arial"/>
              </a:rPr>
              <a:t>Thank</a:t>
            </a:r>
            <a:r>
              <a:rPr sz="6000" spc="-90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6000" dirty="0">
                <a:solidFill>
                  <a:srgbClr val="131212"/>
                </a:solidFill>
                <a:latin typeface="Arial"/>
                <a:cs typeface="Arial"/>
              </a:rPr>
              <a:t>you!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165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18" y="290906"/>
            <a:ext cx="39858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Types </a:t>
            </a:r>
            <a:r>
              <a:rPr dirty="0"/>
              <a:t>of </a:t>
            </a:r>
            <a:r>
              <a:rPr spc="-10" dirty="0"/>
              <a:t>Adverse </a:t>
            </a:r>
            <a:r>
              <a:rPr dirty="0"/>
              <a:t>Media:</a:t>
            </a:r>
            <a:r>
              <a:rPr spc="-15" dirty="0"/>
              <a:t> </a:t>
            </a:r>
            <a:r>
              <a:rPr spc="-5" dirty="0"/>
              <a:t>Unstructured</a:t>
            </a:r>
          </a:p>
        </p:txBody>
      </p:sp>
      <p:sp>
        <p:nvSpPr>
          <p:cNvPr id="3" name="object 3"/>
          <p:cNvSpPr/>
          <p:nvPr/>
        </p:nvSpPr>
        <p:spPr>
          <a:xfrm>
            <a:off x="368266" y="1143000"/>
            <a:ext cx="7939522" cy="4984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165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52500"/>
          </a:xfrm>
          <a:custGeom>
            <a:avLst/>
            <a:gdLst/>
            <a:ahLst/>
            <a:cxnLst/>
            <a:rect l="l" t="t" r="r" b="b"/>
            <a:pathLst>
              <a:path w="9144000" h="952500">
                <a:moveTo>
                  <a:pt x="0" y="952500"/>
                </a:moveTo>
                <a:lnTo>
                  <a:pt x="9144000" y="952500"/>
                </a:lnTo>
                <a:lnTo>
                  <a:pt x="9144000" y="0"/>
                </a:lnTo>
                <a:lnTo>
                  <a:pt x="0" y="0"/>
                </a:lnTo>
                <a:lnTo>
                  <a:pt x="0" y="95250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27647"/>
            <a:ext cx="9144000" cy="530860"/>
          </a:xfrm>
          <a:custGeom>
            <a:avLst/>
            <a:gdLst/>
            <a:ahLst/>
            <a:cxnLst/>
            <a:rect l="l" t="t" r="r" b="b"/>
            <a:pathLst>
              <a:path w="9144000" h="530859">
                <a:moveTo>
                  <a:pt x="9144000" y="530349"/>
                </a:moveTo>
                <a:lnTo>
                  <a:pt x="9144000" y="0"/>
                </a:lnTo>
                <a:lnTo>
                  <a:pt x="0" y="0"/>
                </a:lnTo>
                <a:lnTo>
                  <a:pt x="0" y="530349"/>
                </a:lnTo>
                <a:lnTo>
                  <a:pt x="9144000" y="530349"/>
                </a:lnTo>
                <a:close/>
              </a:path>
            </a:pathLst>
          </a:custGeom>
          <a:solidFill>
            <a:srgbClr val="3B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726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355" y="6472428"/>
            <a:ext cx="1341120" cy="26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9318" y="290906"/>
            <a:ext cx="39858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Types </a:t>
            </a:r>
            <a:r>
              <a:rPr dirty="0"/>
              <a:t>of </a:t>
            </a:r>
            <a:r>
              <a:rPr spc="-10" dirty="0"/>
              <a:t>Adverse </a:t>
            </a:r>
            <a:r>
              <a:rPr dirty="0"/>
              <a:t>Media:</a:t>
            </a:r>
            <a:r>
              <a:rPr spc="-15" dirty="0"/>
              <a:t> </a:t>
            </a:r>
            <a:r>
              <a:rPr spc="-5" dirty="0"/>
              <a:t>Unstructured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16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Dis</a:t>
            </a:r>
            <a:r>
              <a:rPr spc="-10" dirty="0"/>
              <a:t>advantages</a:t>
            </a:r>
          </a:p>
          <a:p>
            <a:pPr marL="395605" indent="-342900">
              <a:lnSpc>
                <a:spcPct val="100000"/>
              </a:lnSpc>
              <a:spcBef>
                <a:spcPts val="25"/>
              </a:spcBef>
              <a:buClr>
                <a:srgbClr val="C00000"/>
              </a:buClr>
              <a:buFont typeface="Arial"/>
              <a:buChar char="•"/>
              <a:tabLst>
                <a:tab pos="395605" algn="l"/>
                <a:tab pos="396240" algn="l"/>
              </a:tabLst>
            </a:pPr>
            <a:r>
              <a:rPr sz="2000" dirty="0">
                <a:solidFill>
                  <a:srgbClr val="131212"/>
                </a:solidFill>
              </a:rPr>
              <a:t>Boolean </a:t>
            </a:r>
            <a:r>
              <a:rPr sz="2000" spc="-10" dirty="0">
                <a:solidFill>
                  <a:srgbClr val="131212"/>
                </a:solidFill>
              </a:rPr>
              <a:t>Search </a:t>
            </a:r>
            <a:r>
              <a:rPr sz="2000" dirty="0">
                <a:solidFill>
                  <a:srgbClr val="131212"/>
                </a:solidFill>
              </a:rPr>
              <a:t>– No </a:t>
            </a:r>
            <a:r>
              <a:rPr sz="2000" spc="-5" dirty="0">
                <a:solidFill>
                  <a:srgbClr val="131212"/>
                </a:solidFill>
              </a:rPr>
              <a:t>fuzzy</a:t>
            </a:r>
            <a:r>
              <a:rPr sz="2000" spc="-55" dirty="0">
                <a:solidFill>
                  <a:srgbClr val="131212"/>
                </a:solidFill>
              </a:rPr>
              <a:t> </a:t>
            </a:r>
            <a:r>
              <a:rPr sz="2000" spc="-5" dirty="0">
                <a:solidFill>
                  <a:srgbClr val="131212"/>
                </a:solidFill>
              </a:rPr>
              <a:t>matching</a:t>
            </a:r>
            <a:endParaRPr sz="2000"/>
          </a:p>
          <a:p>
            <a:pPr marL="395605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95605" algn="l"/>
                <a:tab pos="396240" algn="l"/>
              </a:tabLst>
            </a:pPr>
            <a:r>
              <a:rPr sz="2000" spc="-10" dirty="0">
                <a:solidFill>
                  <a:srgbClr val="131212"/>
                </a:solidFill>
              </a:rPr>
              <a:t>Large </a:t>
            </a:r>
            <a:r>
              <a:rPr sz="2000" spc="-5" dirty="0">
                <a:solidFill>
                  <a:srgbClr val="131212"/>
                </a:solidFill>
              </a:rPr>
              <a:t>number </a:t>
            </a:r>
            <a:r>
              <a:rPr sz="2000" dirty="0">
                <a:solidFill>
                  <a:srgbClr val="131212"/>
                </a:solidFill>
              </a:rPr>
              <a:t>of </a:t>
            </a:r>
            <a:r>
              <a:rPr sz="2000" spc="-10" dirty="0">
                <a:solidFill>
                  <a:srgbClr val="131212"/>
                </a:solidFill>
              </a:rPr>
              <a:t>false </a:t>
            </a:r>
            <a:r>
              <a:rPr sz="2000" spc="-5" dirty="0">
                <a:solidFill>
                  <a:srgbClr val="131212"/>
                </a:solidFill>
              </a:rPr>
              <a:t>positives </a:t>
            </a:r>
            <a:r>
              <a:rPr sz="2000" dirty="0">
                <a:solidFill>
                  <a:srgbClr val="131212"/>
                </a:solidFill>
              </a:rPr>
              <a:t>– No Accept </a:t>
            </a:r>
            <a:r>
              <a:rPr sz="2000" spc="-10" dirty="0">
                <a:solidFill>
                  <a:srgbClr val="131212"/>
                </a:solidFill>
              </a:rPr>
              <a:t>List </a:t>
            </a:r>
            <a:r>
              <a:rPr sz="2000" spc="-15" dirty="0">
                <a:solidFill>
                  <a:srgbClr val="131212"/>
                </a:solidFill>
              </a:rPr>
              <a:t>functionality, what’s </a:t>
            </a:r>
            <a:r>
              <a:rPr sz="2000" dirty="0">
                <a:solidFill>
                  <a:srgbClr val="131212"/>
                </a:solidFill>
              </a:rPr>
              <a:t>on</a:t>
            </a:r>
            <a:r>
              <a:rPr sz="2000" spc="60" dirty="0">
                <a:solidFill>
                  <a:srgbClr val="131212"/>
                </a:solidFill>
              </a:rPr>
              <a:t> </a:t>
            </a:r>
            <a:r>
              <a:rPr sz="2000" spc="-5" dirty="0">
                <a:solidFill>
                  <a:srgbClr val="131212"/>
                </a:solidFill>
              </a:rPr>
              <a:t>page</a:t>
            </a:r>
            <a:endParaRPr sz="2000"/>
          </a:p>
          <a:p>
            <a:pPr marL="3956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131212"/>
                </a:solidFill>
              </a:rPr>
              <a:t>n +</a:t>
            </a:r>
            <a:r>
              <a:rPr sz="2000" spc="-15" dirty="0">
                <a:solidFill>
                  <a:srgbClr val="131212"/>
                </a:solidFill>
              </a:rPr>
              <a:t> </a:t>
            </a:r>
            <a:r>
              <a:rPr sz="2000" dirty="0">
                <a:solidFill>
                  <a:srgbClr val="131212"/>
                </a:solidFill>
              </a:rPr>
              <a:t>1?</a:t>
            </a:r>
            <a:endParaRPr sz="2000"/>
          </a:p>
          <a:p>
            <a:pPr marL="395605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95605" algn="l"/>
                <a:tab pos="396240" algn="l"/>
              </a:tabLst>
            </a:pPr>
            <a:r>
              <a:rPr sz="2000" spc="-10" dirty="0">
                <a:solidFill>
                  <a:srgbClr val="131212"/>
                </a:solidFill>
              </a:rPr>
              <a:t>Complicated search </a:t>
            </a:r>
            <a:r>
              <a:rPr sz="2000" spc="-5" dirty="0">
                <a:solidFill>
                  <a:srgbClr val="131212"/>
                </a:solidFill>
              </a:rPr>
              <a:t>strings </a:t>
            </a:r>
            <a:r>
              <a:rPr sz="2000" dirty="0">
                <a:solidFill>
                  <a:srgbClr val="131212"/>
                </a:solidFill>
              </a:rPr>
              <a:t>– </a:t>
            </a:r>
            <a:r>
              <a:rPr sz="2000" spc="-10" dirty="0">
                <a:solidFill>
                  <a:srgbClr val="131212"/>
                </a:solidFill>
              </a:rPr>
              <a:t>Are you </a:t>
            </a:r>
            <a:r>
              <a:rPr sz="2000" spc="-5" dirty="0">
                <a:solidFill>
                  <a:srgbClr val="131212"/>
                </a:solidFill>
              </a:rPr>
              <a:t>doing </a:t>
            </a:r>
            <a:r>
              <a:rPr sz="2000" dirty="0">
                <a:solidFill>
                  <a:srgbClr val="131212"/>
                </a:solidFill>
              </a:rPr>
              <a:t>it</a:t>
            </a:r>
            <a:r>
              <a:rPr sz="2000" spc="25" dirty="0">
                <a:solidFill>
                  <a:srgbClr val="131212"/>
                </a:solidFill>
              </a:rPr>
              <a:t> </a:t>
            </a:r>
            <a:r>
              <a:rPr sz="2000" spc="-5" dirty="0">
                <a:solidFill>
                  <a:srgbClr val="131212"/>
                </a:solidFill>
              </a:rPr>
              <a:t>right?</a:t>
            </a:r>
            <a:endParaRPr sz="2000"/>
          </a:p>
          <a:p>
            <a:pPr marL="395605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95605" algn="l"/>
                <a:tab pos="396240" algn="l"/>
              </a:tabLst>
            </a:pPr>
            <a:r>
              <a:rPr sz="2000" spc="-5" dirty="0">
                <a:solidFill>
                  <a:srgbClr val="131212"/>
                </a:solidFill>
              </a:rPr>
              <a:t>Huge amounts of </a:t>
            </a:r>
            <a:r>
              <a:rPr sz="2000" spc="-15" dirty="0">
                <a:solidFill>
                  <a:srgbClr val="131212"/>
                </a:solidFill>
              </a:rPr>
              <a:t>data </a:t>
            </a:r>
            <a:r>
              <a:rPr sz="2000" spc="-10" dirty="0">
                <a:solidFill>
                  <a:srgbClr val="131212"/>
                </a:solidFill>
              </a:rPr>
              <a:t>to</a:t>
            </a:r>
            <a:r>
              <a:rPr sz="2000" spc="-20" dirty="0">
                <a:solidFill>
                  <a:srgbClr val="131212"/>
                </a:solidFill>
              </a:rPr>
              <a:t> </a:t>
            </a:r>
            <a:r>
              <a:rPr sz="2000" spc="-10" dirty="0">
                <a:solidFill>
                  <a:srgbClr val="131212"/>
                </a:solidFill>
              </a:rPr>
              <a:t>process</a:t>
            </a:r>
            <a:endParaRPr sz="2000"/>
          </a:p>
          <a:p>
            <a:pPr marL="395605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95605" algn="l"/>
                <a:tab pos="396240" algn="l"/>
              </a:tabLst>
            </a:pPr>
            <a:r>
              <a:rPr sz="2000" spc="-5" dirty="0">
                <a:solidFill>
                  <a:srgbClr val="131212"/>
                </a:solidFill>
              </a:rPr>
              <a:t>Questionable reliability of</a:t>
            </a:r>
            <a:r>
              <a:rPr sz="2000" spc="35" dirty="0">
                <a:solidFill>
                  <a:srgbClr val="131212"/>
                </a:solidFill>
              </a:rPr>
              <a:t> </a:t>
            </a:r>
            <a:r>
              <a:rPr sz="2000" spc="-10" dirty="0">
                <a:solidFill>
                  <a:srgbClr val="131212"/>
                </a:solidFill>
              </a:rPr>
              <a:t>information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52500"/>
          </a:xfrm>
          <a:custGeom>
            <a:avLst/>
            <a:gdLst/>
            <a:ahLst/>
            <a:cxnLst/>
            <a:rect l="l" t="t" r="r" b="b"/>
            <a:pathLst>
              <a:path w="9144000" h="952500">
                <a:moveTo>
                  <a:pt x="0" y="952500"/>
                </a:moveTo>
                <a:lnTo>
                  <a:pt x="9144000" y="952500"/>
                </a:lnTo>
                <a:lnTo>
                  <a:pt x="9144000" y="0"/>
                </a:lnTo>
                <a:lnTo>
                  <a:pt x="0" y="0"/>
                </a:lnTo>
                <a:lnTo>
                  <a:pt x="0" y="95250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27647"/>
            <a:ext cx="9144000" cy="530860"/>
          </a:xfrm>
          <a:custGeom>
            <a:avLst/>
            <a:gdLst/>
            <a:ahLst/>
            <a:cxnLst/>
            <a:rect l="l" t="t" r="r" b="b"/>
            <a:pathLst>
              <a:path w="9144000" h="530859">
                <a:moveTo>
                  <a:pt x="9144000" y="530349"/>
                </a:moveTo>
                <a:lnTo>
                  <a:pt x="9144000" y="0"/>
                </a:lnTo>
                <a:lnTo>
                  <a:pt x="0" y="0"/>
                </a:lnTo>
                <a:lnTo>
                  <a:pt x="0" y="530349"/>
                </a:lnTo>
                <a:lnTo>
                  <a:pt x="9144000" y="530349"/>
                </a:lnTo>
                <a:close/>
              </a:path>
            </a:pathLst>
          </a:custGeom>
          <a:solidFill>
            <a:srgbClr val="3B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726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355" y="6472428"/>
            <a:ext cx="1341120" cy="26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63511" y="6549237"/>
            <a:ext cx="21526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2024380" algn="l"/>
              </a:tabLst>
            </a:pP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L</a:t>
            </a:r>
            <a:r>
              <a:rPr sz="1200" spc="-15" dirty="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x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isN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x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is</a:t>
            </a:r>
            <a:r>
              <a:rPr sz="1200" spc="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98989"/>
                </a:solidFill>
                <a:latin typeface="Calibri"/>
                <a:cs typeface="Calibri"/>
              </a:rPr>
              <a:t>d</a:t>
            </a:r>
            <a:r>
              <a:rPr sz="1200" spc="-15" dirty="0">
                <a:solidFill>
                  <a:srgbClr val="898989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er</a:t>
            </a:r>
            <a:r>
              <a:rPr sz="1200" spc="-2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In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sig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t</a:t>
            </a:r>
            <a:r>
              <a:rPr sz="1200" spc="-3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898989"/>
                </a:solidFill>
                <a:latin typeface="Calibri"/>
                <a:cs typeface="Calibri"/>
              </a:rPr>
              <a:t>X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G	</a:t>
            </a:r>
            <a:r>
              <a:rPr sz="1500" spc="-15" baseline="2777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500" baseline="2777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9318" y="290906"/>
            <a:ext cx="45821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How Structured </a:t>
            </a:r>
            <a:r>
              <a:rPr spc="-10" dirty="0"/>
              <a:t>Adverse </a:t>
            </a:r>
            <a:r>
              <a:rPr dirty="0"/>
              <a:t>Media is</a:t>
            </a:r>
            <a:r>
              <a:rPr spc="-35" dirty="0"/>
              <a:t> </a:t>
            </a:r>
            <a:r>
              <a:rPr spc="-10" dirty="0"/>
              <a:t>generated</a:t>
            </a:r>
          </a:p>
        </p:txBody>
      </p:sp>
      <p:sp>
        <p:nvSpPr>
          <p:cNvPr id="8" name="object 8"/>
          <p:cNvSpPr/>
          <p:nvPr/>
        </p:nvSpPr>
        <p:spPr>
          <a:xfrm>
            <a:off x="209168" y="1123941"/>
            <a:ext cx="4486275" cy="2628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86583" y="3249167"/>
            <a:ext cx="4468368" cy="2990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7285" y="3249929"/>
            <a:ext cx="1138555" cy="208915"/>
          </a:xfrm>
          <a:custGeom>
            <a:avLst/>
            <a:gdLst/>
            <a:ahLst/>
            <a:cxnLst/>
            <a:rect l="l" t="t" r="r" b="b"/>
            <a:pathLst>
              <a:path w="1138554" h="208914">
                <a:moveTo>
                  <a:pt x="0" y="34798"/>
                </a:moveTo>
                <a:lnTo>
                  <a:pt x="2740" y="21270"/>
                </a:lnTo>
                <a:lnTo>
                  <a:pt x="10207" y="10207"/>
                </a:lnTo>
                <a:lnTo>
                  <a:pt x="21270" y="2740"/>
                </a:lnTo>
                <a:lnTo>
                  <a:pt x="34798" y="0"/>
                </a:lnTo>
                <a:lnTo>
                  <a:pt x="1103630" y="0"/>
                </a:lnTo>
                <a:lnTo>
                  <a:pt x="1117157" y="2740"/>
                </a:lnTo>
                <a:lnTo>
                  <a:pt x="1128220" y="10207"/>
                </a:lnTo>
                <a:lnTo>
                  <a:pt x="1135687" y="21270"/>
                </a:lnTo>
                <a:lnTo>
                  <a:pt x="1138428" y="34798"/>
                </a:lnTo>
                <a:lnTo>
                  <a:pt x="1138428" y="173990"/>
                </a:lnTo>
                <a:lnTo>
                  <a:pt x="1135687" y="187517"/>
                </a:lnTo>
                <a:lnTo>
                  <a:pt x="1128220" y="198580"/>
                </a:lnTo>
                <a:lnTo>
                  <a:pt x="1117157" y="206047"/>
                </a:lnTo>
                <a:lnTo>
                  <a:pt x="1103630" y="208787"/>
                </a:lnTo>
                <a:lnTo>
                  <a:pt x="34798" y="208787"/>
                </a:lnTo>
                <a:lnTo>
                  <a:pt x="21270" y="206047"/>
                </a:lnTo>
                <a:lnTo>
                  <a:pt x="10207" y="198580"/>
                </a:lnTo>
                <a:lnTo>
                  <a:pt x="2740" y="187517"/>
                </a:lnTo>
                <a:lnTo>
                  <a:pt x="0" y="173990"/>
                </a:lnTo>
                <a:lnTo>
                  <a:pt x="0" y="34798"/>
                </a:lnTo>
                <a:close/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9885" y="3606546"/>
            <a:ext cx="1239520" cy="208915"/>
          </a:xfrm>
          <a:custGeom>
            <a:avLst/>
            <a:gdLst/>
            <a:ahLst/>
            <a:cxnLst/>
            <a:rect l="l" t="t" r="r" b="b"/>
            <a:pathLst>
              <a:path w="1239520" h="208914">
                <a:moveTo>
                  <a:pt x="0" y="34797"/>
                </a:moveTo>
                <a:lnTo>
                  <a:pt x="2740" y="21270"/>
                </a:lnTo>
                <a:lnTo>
                  <a:pt x="10207" y="10207"/>
                </a:lnTo>
                <a:lnTo>
                  <a:pt x="21270" y="2740"/>
                </a:lnTo>
                <a:lnTo>
                  <a:pt x="34798" y="0"/>
                </a:lnTo>
                <a:lnTo>
                  <a:pt x="1204214" y="0"/>
                </a:lnTo>
                <a:lnTo>
                  <a:pt x="1217741" y="2740"/>
                </a:lnTo>
                <a:lnTo>
                  <a:pt x="1228804" y="10207"/>
                </a:lnTo>
                <a:lnTo>
                  <a:pt x="1236271" y="21270"/>
                </a:lnTo>
                <a:lnTo>
                  <a:pt x="1239012" y="34797"/>
                </a:lnTo>
                <a:lnTo>
                  <a:pt x="1239012" y="173989"/>
                </a:lnTo>
                <a:lnTo>
                  <a:pt x="1236271" y="187517"/>
                </a:lnTo>
                <a:lnTo>
                  <a:pt x="1228804" y="198580"/>
                </a:lnTo>
                <a:lnTo>
                  <a:pt x="1217741" y="206047"/>
                </a:lnTo>
                <a:lnTo>
                  <a:pt x="1204214" y="208787"/>
                </a:lnTo>
                <a:lnTo>
                  <a:pt x="34798" y="208787"/>
                </a:lnTo>
                <a:lnTo>
                  <a:pt x="21270" y="206047"/>
                </a:lnTo>
                <a:lnTo>
                  <a:pt x="10207" y="198580"/>
                </a:lnTo>
                <a:lnTo>
                  <a:pt x="2740" y="187517"/>
                </a:lnTo>
                <a:lnTo>
                  <a:pt x="0" y="173989"/>
                </a:lnTo>
                <a:lnTo>
                  <a:pt x="0" y="34797"/>
                </a:lnTo>
                <a:close/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30446" y="3815334"/>
            <a:ext cx="814069" cy="210820"/>
          </a:xfrm>
          <a:custGeom>
            <a:avLst/>
            <a:gdLst/>
            <a:ahLst/>
            <a:cxnLst/>
            <a:rect l="l" t="t" r="r" b="b"/>
            <a:pathLst>
              <a:path w="814070" h="210820">
                <a:moveTo>
                  <a:pt x="0" y="35052"/>
                </a:moveTo>
                <a:lnTo>
                  <a:pt x="2762" y="21431"/>
                </a:lnTo>
                <a:lnTo>
                  <a:pt x="10286" y="10287"/>
                </a:lnTo>
                <a:lnTo>
                  <a:pt x="21431" y="2762"/>
                </a:lnTo>
                <a:lnTo>
                  <a:pt x="35051" y="0"/>
                </a:lnTo>
                <a:lnTo>
                  <a:pt x="778763" y="0"/>
                </a:lnTo>
                <a:lnTo>
                  <a:pt x="792384" y="2762"/>
                </a:lnTo>
                <a:lnTo>
                  <a:pt x="803528" y="10287"/>
                </a:lnTo>
                <a:lnTo>
                  <a:pt x="811053" y="21431"/>
                </a:lnTo>
                <a:lnTo>
                  <a:pt x="813815" y="35052"/>
                </a:lnTo>
                <a:lnTo>
                  <a:pt x="813815" y="175260"/>
                </a:lnTo>
                <a:lnTo>
                  <a:pt x="811053" y="188880"/>
                </a:lnTo>
                <a:lnTo>
                  <a:pt x="803528" y="200025"/>
                </a:lnTo>
                <a:lnTo>
                  <a:pt x="792384" y="207549"/>
                </a:lnTo>
                <a:lnTo>
                  <a:pt x="778763" y="210312"/>
                </a:lnTo>
                <a:lnTo>
                  <a:pt x="35051" y="210312"/>
                </a:lnTo>
                <a:lnTo>
                  <a:pt x="21431" y="207549"/>
                </a:lnTo>
                <a:lnTo>
                  <a:pt x="10287" y="200025"/>
                </a:lnTo>
                <a:lnTo>
                  <a:pt x="2762" y="188880"/>
                </a:lnTo>
                <a:lnTo>
                  <a:pt x="0" y="175260"/>
                </a:lnTo>
                <a:lnTo>
                  <a:pt x="0" y="35052"/>
                </a:lnTo>
                <a:close/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8629" y="4146041"/>
            <a:ext cx="2135505" cy="208915"/>
          </a:xfrm>
          <a:custGeom>
            <a:avLst/>
            <a:gdLst/>
            <a:ahLst/>
            <a:cxnLst/>
            <a:rect l="l" t="t" r="r" b="b"/>
            <a:pathLst>
              <a:path w="2135504" h="208914">
                <a:moveTo>
                  <a:pt x="0" y="34797"/>
                </a:moveTo>
                <a:lnTo>
                  <a:pt x="2740" y="21270"/>
                </a:lnTo>
                <a:lnTo>
                  <a:pt x="10207" y="10207"/>
                </a:lnTo>
                <a:lnTo>
                  <a:pt x="21270" y="2740"/>
                </a:lnTo>
                <a:lnTo>
                  <a:pt x="34798" y="0"/>
                </a:lnTo>
                <a:lnTo>
                  <a:pt x="2100326" y="0"/>
                </a:lnTo>
                <a:lnTo>
                  <a:pt x="2113853" y="2740"/>
                </a:lnTo>
                <a:lnTo>
                  <a:pt x="2124916" y="10207"/>
                </a:lnTo>
                <a:lnTo>
                  <a:pt x="2132383" y="21270"/>
                </a:lnTo>
                <a:lnTo>
                  <a:pt x="2135124" y="34797"/>
                </a:lnTo>
                <a:lnTo>
                  <a:pt x="2135124" y="173989"/>
                </a:lnTo>
                <a:lnTo>
                  <a:pt x="2132383" y="187517"/>
                </a:lnTo>
                <a:lnTo>
                  <a:pt x="2124916" y="198580"/>
                </a:lnTo>
                <a:lnTo>
                  <a:pt x="2113853" y="206047"/>
                </a:lnTo>
                <a:lnTo>
                  <a:pt x="2100326" y="208787"/>
                </a:lnTo>
                <a:lnTo>
                  <a:pt x="34798" y="208787"/>
                </a:lnTo>
                <a:lnTo>
                  <a:pt x="21270" y="206047"/>
                </a:lnTo>
                <a:lnTo>
                  <a:pt x="10207" y="198580"/>
                </a:lnTo>
                <a:lnTo>
                  <a:pt x="2740" y="187517"/>
                </a:lnTo>
                <a:lnTo>
                  <a:pt x="0" y="173989"/>
                </a:lnTo>
                <a:lnTo>
                  <a:pt x="0" y="34797"/>
                </a:lnTo>
                <a:close/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02402" y="5653278"/>
            <a:ext cx="1137285" cy="210820"/>
          </a:xfrm>
          <a:custGeom>
            <a:avLst/>
            <a:gdLst/>
            <a:ahLst/>
            <a:cxnLst/>
            <a:rect l="l" t="t" r="r" b="b"/>
            <a:pathLst>
              <a:path w="1137284" h="210820">
                <a:moveTo>
                  <a:pt x="0" y="35052"/>
                </a:moveTo>
                <a:lnTo>
                  <a:pt x="2762" y="21409"/>
                </a:lnTo>
                <a:lnTo>
                  <a:pt x="10286" y="10267"/>
                </a:lnTo>
                <a:lnTo>
                  <a:pt x="21431" y="2755"/>
                </a:lnTo>
                <a:lnTo>
                  <a:pt x="35051" y="0"/>
                </a:lnTo>
                <a:lnTo>
                  <a:pt x="1101852" y="0"/>
                </a:lnTo>
                <a:lnTo>
                  <a:pt x="1115472" y="2755"/>
                </a:lnTo>
                <a:lnTo>
                  <a:pt x="1126617" y="10267"/>
                </a:lnTo>
                <a:lnTo>
                  <a:pt x="1134141" y="21409"/>
                </a:lnTo>
                <a:lnTo>
                  <a:pt x="1136903" y="35052"/>
                </a:lnTo>
                <a:lnTo>
                  <a:pt x="1136903" y="175260"/>
                </a:lnTo>
                <a:lnTo>
                  <a:pt x="1134141" y="188902"/>
                </a:lnTo>
                <a:lnTo>
                  <a:pt x="1126617" y="200044"/>
                </a:lnTo>
                <a:lnTo>
                  <a:pt x="1115472" y="207556"/>
                </a:lnTo>
                <a:lnTo>
                  <a:pt x="1101852" y="210312"/>
                </a:lnTo>
                <a:lnTo>
                  <a:pt x="35051" y="210312"/>
                </a:lnTo>
                <a:lnTo>
                  <a:pt x="21431" y="207556"/>
                </a:lnTo>
                <a:lnTo>
                  <a:pt x="10287" y="200044"/>
                </a:lnTo>
                <a:lnTo>
                  <a:pt x="2762" y="188902"/>
                </a:lnTo>
                <a:lnTo>
                  <a:pt x="0" y="175260"/>
                </a:lnTo>
                <a:lnTo>
                  <a:pt x="0" y="35052"/>
                </a:lnTo>
                <a:close/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442" y="2134361"/>
            <a:ext cx="2062480" cy="330835"/>
          </a:xfrm>
          <a:custGeom>
            <a:avLst/>
            <a:gdLst/>
            <a:ahLst/>
            <a:cxnLst/>
            <a:rect l="l" t="t" r="r" b="b"/>
            <a:pathLst>
              <a:path w="2062480" h="330835">
                <a:moveTo>
                  <a:pt x="0" y="55117"/>
                </a:moveTo>
                <a:lnTo>
                  <a:pt x="4331" y="33647"/>
                </a:lnTo>
                <a:lnTo>
                  <a:pt x="16143" y="16128"/>
                </a:lnTo>
                <a:lnTo>
                  <a:pt x="33663" y="4325"/>
                </a:lnTo>
                <a:lnTo>
                  <a:pt x="55118" y="0"/>
                </a:lnTo>
                <a:lnTo>
                  <a:pt x="2006853" y="0"/>
                </a:lnTo>
                <a:lnTo>
                  <a:pt x="2028324" y="4325"/>
                </a:lnTo>
                <a:lnTo>
                  <a:pt x="2045843" y="16128"/>
                </a:lnTo>
                <a:lnTo>
                  <a:pt x="2057646" y="33647"/>
                </a:lnTo>
                <a:lnTo>
                  <a:pt x="2061971" y="55117"/>
                </a:lnTo>
                <a:lnTo>
                  <a:pt x="2061971" y="275589"/>
                </a:lnTo>
                <a:lnTo>
                  <a:pt x="2057646" y="297060"/>
                </a:lnTo>
                <a:lnTo>
                  <a:pt x="2045843" y="314578"/>
                </a:lnTo>
                <a:lnTo>
                  <a:pt x="2028324" y="326382"/>
                </a:lnTo>
                <a:lnTo>
                  <a:pt x="2006853" y="330708"/>
                </a:lnTo>
                <a:lnTo>
                  <a:pt x="55118" y="330708"/>
                </a:lnTo>
                <a:lnTo>
                  <a:pt x="33663" y="326382"/>
                </a:lnTo>
                <a:lnTo>
                  <a:pt x="16143" y="314579"/>
                </a:lnTo>
                <a:lnTo>
                  <a:pt x="4331" y="297060"/>
                </a:lnTo>
                <a:lnTo>
                  <a:pt x="0" y="275589"/>
                </a:lnTo>
                <a:lnTo>
                  <a:pt x="0" y="55117"/>
                </a:lnTo>
                <a:close/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4777" y="2452877"/>
            <a:ext cx="1529080" cy="268605"/>
          </a:xfrm>
          <a:custGeom>
            <a:avLst/>
            <a:gdLst/>
            <a:ahLst/>
            <a:cxnLst/>
            <a:rect l="l" t="t" r="r" b="b"/>
            <a:pathLst>
              <a:path w="1529079" h="268605">
                <a:moveTo>
                  <a:pt x="0" y="44704"/>
                </a:moveTo>
                <a:lnTo>
                  <a:pt x="3520" y="27324"/>
                </a:lnTo>
                <a:lnTo>
                  <a:pt x="13112" y="13112"/>
                </a:lnTo>
                <a:lnTo>
                  <a:pt x="27324" y="3520"/>
                </a:lnTo>
                <a:lnTo>
                  <a:pt x="44704" y="0"/>
                </a:lnTo>
                <a:lnTo>
                  <a:pt x="1483868" y="0"/>
                </a:lnTo>
                <a:lnTo>
                  <a:pt x="1501247" y="3520"/>
                </a:lnTo>
                <a:lnTo>
                  <a:pt x="1515459" y="13112"/>
                </a:lnTo>
                <a:lnTo>
                  <a:pt x="1525051" y="27324"/>
                </a:lnTo>
                <a:lnTo>
                  <a:pt x="1528572" y="44704"/>
                </a:lnTo>
                <a:lnTo>
                  <a:pt x="1528572" y="223520"/>
                </a:lnTo>
                <a:lnTo>
                  <a:pt x="1525051" y="240899"/>
                </a:lnTo>
                <a:lnTo>
                  <a:pt x="1515459" y="255111"/>
                </a:lnTo>
                <a:lnTo>
                  <a:pt x="1501247" y="264703"/>
                </a:lnTo>
                <a:lnTo>
                  <a:pt x="1483868" y="268224"/>
                </a:lnTo>
                <a:lnTo>
                  <a:pt x="44704" y="268224"/>
                </a:lnTo>
                <a:lnTo>
                  <a:pt x="27324" y="264703"/>
                </a:lnTo>
                <a:lnTo>
                  <a:pt x="13112" y="255111"/>
                </a:lnTo>
                <a:lnTo>
                  <a:pt x="3520" y="240899"/>
                </a:lnTo>
                <a:lnTo>
                  <a:pt x="0" y="223520"/>
                </a:lnTo>
                <a:lnTo>
                  <a:pt x="0" y="44704"/>
                </a:lnTo>
                <a:close/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1069" y="2721101"/>
            <a:ext cx="1446530" cy="205740"/>
          </a:xfrm>
          <a:custGeom>
            <a:avLst/>
            <a:gdLst/>
            <a:ahLst/>
            <a:cxnLst/>
            <a:rect l="l" t="t" r="r" b="b"/>
            <a:pathLst>
              <a:path w="1446530" h="205739">
                <a:moveTo>
                  <a:pt x="0" y="34289"/>
                </a:moveTo>
                <a:lnTo>
                  <a:pt x="2694" y="20949"/>
                </a:lnTo>
                <a:lnTo>
                  <a:pt x="10044" y="10048"/>
                </a:lnTo>
                <a:lnTo>
                  <a:pt x="20943" y="2696"/>
                </a:lnTo>
                <a:lnTo>
                  <a:pt x="34290" y="0"/>
                </a:lnTo>
                <a:lnTo>
                  <a:pt x="1411986" y="0"/>
                </a:lnTo>
                <a:lnTo>
                  <a:pt x="1425326" y="2696"/>
                </a:lnTo>
                <a:lnTo>
                  <a:pt x="1436227" y="10048"/>
                </a:lnTo>
                <a:lnTo>
                  <a:pt x="1443579" y="20949"/>
                </a:lnTo>
                <a:lnTo>
                  <a:pt x="1446276" y="34289"/>
                </a:lnTo>
                <a:lnTo>
                  <a:pt x="1446276" y="171450"/>
                </a:lnTo>
                <a:lnTo>
                  <a:pt x="1443579" y="184790"/>
                </a:lnTo>
                <a:lnTo>
                  <a:pt x="1436227" y="195691"/>
                </a:lnTo>
                <a:lnTo>
                  <a:pt x="1425326" y="203043"/>
                </a:lnTo>
                <a:lnTo>
                  <a:pt x="1411986" y="205739"/>
                </a:lnTo>
                <a:lnTo>
                  <a:pt x="34290" y="205739"/>
                </a:lnTo>
                <a:lnTo>
                  <a:pt x="20943" y="203043"/>
                </a:lnTo>
                <a:lnTo>
                  <a:pt x="10044" y="195691"/>
                </a:lnTo>
                <a:lnTo>
                  <a:pt x="2694" y="184790"/>
                </a:lnTo>
                <a:lnTo>
                  <a:pt x="0" y="171450"/>
                </a:lnTo>
                <a:lnTo>
                  <a:pt x="0" y="34289"/>
                </a:lnTo>
                <a:close/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442" y="2926842"/>
            <a:ext cx="723900" cy="204470"/>
          </a:xfrm>
          <a:custGeom>
            <a:avLst/>
            <a:gdLst/>
            <a:ahLst/>
            <a:cxnLst/>
            <a:rect l="l" t="t" r="r" b="b"/>
            <a:pathLst>
              <a:path w="723900" h="204469">
                <a:moveTo>
                  <a:pt x="0" y="34036"/>
                </a:moveTo>
                <a:lnTo>
                  <a:pt x="2674" y="20788"/>
                </a:lnTo>
                <a:lnTo>
                  <a:pt x="9969" y="9969"/>
                </a:lnTo>
                <a:lnTo>
                  <a:pt x="20787" y="2674"/>
                </a:lnTo>
                <a:lnTo>
                  <a:pt x="34036" y="0"/>
                </a:lnTo>
                <a:lnTo>
                  <a:pt x="689864" y="0"/>
                </a:lnTo>
                <a:lnTo>
                  <a:pt x="703111" y="2674"/>
                </a:lnTo>
                <a:lnTo>
                  <a:pt x="713930" y="9969"/>
                </a:lnTo>
                <a:lnTo>
                  <a:pt x="721225" y="20788"/>
                </a:lnTo>
                <a:lnTo>
                  <a:pt x="723899" y="34036"/>
                </a:lnTo>
                <a:lnTo>
                  <a:pt x="723899" y="170180"/>
                </a:lnTo>
                <a:lnTo>
                  <a:pt x="721225" y="183427"/>
                </a:lnTo>
                <a:lnTo>
                  <a:pt x="713930" y="194246"/>
                </a:lnTo>
                <a:lnTo>
                  <a:pt x="703111" y="201541"/>
                </a:lnTo>
                <a:lnTo>
                  <a:pt x="689864" y="204216"/>
                </a:lnTo>
                <a:lnTo>
                  <a:pt x="34036" y="204216"/>
                </a:lnTo>
                <a:lnTo>
                  <a:pt x="20787" y="201541"/>
                </a:lnTo>
                <a:lnTo>
                  <a:pt x="9969" y="194246"/>
                </a:lnTo>
                <a:lnTo>
                  <a:pt x="2674" y="183427"/>
                </a:lnTo>
                <a:lnTo>
                  <a:pt x="0" y="170180"/>
                </a:lnTo>
                <a:lnTo>
                  <a:pt x="0" y="34036"/>
                </a:lnTo>
                <a:close/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64223" y="2420124"/>
            <a:ext cx="1377696" cy="1004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21957" y="2442210"/>
            <a:ext cx="1182370" cy="808355"/>
          </a:xfrm>
          <a:custGeom>
            <a:avLst/>
            <a:gdLst/>
            <a:ahLst/>
            <a:cxnLst/>
            <a:rect l="l" t="t" r="r" b="b"/>
            <a:pathLst>
              <a:path w="1182370" h="808355">
                <a:moveTo>
                  <a:pt x="59182" y="697738"/>
                </a:moveTo>
                <a:lnTo>
                  <a:pt x="51435" y="700404"/>
                </a:lnTo>
                <a:lnTo>
                  <a:pt x="48387" y="706881"/>
                </a:lnTo>
                <a:lnTo>
                  <a:pt x="0" y="808101"/>
                </a:lnTo>
                <a:lnTo>
                  <a:pt x="54078" y="804417"/>
                </a:lnTo>
                <a:lnTo>
                  <a:pt x="28448" y="804417"/>
                </a:lnTo>
                <a:lnTo>
                  <a:pt x="13970" y="782954"/>
                </a:lnTo>
                <a:lnTo>
                  <a:pt x="53536" y="756102"/>
                </a:lnTo>
                <a:lnTo>
                  <a:pt x="71755" y="718057"/>
                </a:lnTo>
                <a:lnTo>
                  <a:pt x="74802" y="711580"/>
                </a:lnTo>
                <a:lnTo>
                  <a:pt x="72136" y="703961"/>
                </a:lnTo>
                <a:lnTo>
                  <a:pt x="65659" y="700786"/>
                </a:lnTo>
                <a:lnTo>
                  <a:pt x="59182" y="697738"/>
                </a:lnTo>
                <a:close/>
              </a:path>
              <a:path w="1182370" h="808355">
                <a:moveTo>
                  <a:pt x="53536" y="756102"/>
                </a:moveTo>
                <a:lnTo>
                  <a:pt x="13970" y="782954"/>
                </a:lnTo>
                <a:lnTo>
                  <a:pt x="28448" y="804417"/>
                </a:lnTo>
                <a:lnTo>
                  <a:pt x="36119" y="799211"/>
                </a:lnTo>
                <a:lnTo>
                  <a:pt x="32893" y="799211"/>
                </a:lnTo>
                <a:lnTo>
                  <a:pt x="20320" y="780795"/>
                </a:lnTo>
                <a:lnTo>
                  <a:pt x="42445" y="779262"/>
                </a:lnTo>
                <a:lnTo>
                  <a:pt x="53536" y="756102"/>
                </a:lnTo>
                <a:close/>
              </a:path>
              <a:path w="1182370" h="808355">
                <a:moveTo>
                  <a:pt x="117221" y="774064"/>
                </a:moveTo>
                <a:lnTo>
                  <a:pt x="68130" y="777482"/>
                </a:lnTo>
                <a:lnTo>
                  <a:pt x="28448" y="804417"/>
                </a:lnTo>
                <a:lnTo>
                  <a:pt x="54078" y="804417"/>
                </a:lnTo>
                <a:lnTo>
                  <a:pt x="118999" y="799973"/>
                </a:lnTo>
                <a:lnTo>
                  <a:pt x="124460" y="793750"/>
                </a:lnTo>
                <a:lnTo>
                  <a:pt x="123444" y="779526"/>
                </a:lnTo>
                <a:lnTo>
                  <a:pt x="117221" y="774064"/>
                </a:lnTo>
                <a:close/>
              </a:path>
              <a:path w="1182370" h="808355">
                <a:moveTo>
                  <a:pt x="42445" y="779262"/>
                </a:moveTo>
                <a:lnTo>
                  <a:pt x="20320" y="780795"/>
                </a:lnTo>
                <a:lnTo>
                  <a:pt x="32893" y="799211"/>
                </a:lnTo>
                <a:lnTo>
                  <a:pt x="42445" y="779262"/>
                </a:lnTo>
                <a:close/>
              </a:path>
              <a:path w="1182370" h="808355">
                <a:moveTo>
                  <a:pt x="68130" y="777482"/>
                </a:moveTo>
                <a:lnTo>
                  <a:pt x="42445" y="779262"/>
                </a:lnTo>
                <a:lnTo>
                  <a:pt x="32893" y="799211"/>
                </a:lnTo>
                <a:lnTo>
                  <a:pt x="36119" y="799211"/>
                </a:lnTo>
                <a:lnTo>
                  <a:pt x="68130" y="777482"/>
                </a:lnTo>
                <a:close/>
              </a:path>
              <a:path w="1182370" h="808355">
                <a:moveTo>
                  <a:pt x="1167638" y="0"/>
                </a:moveTo>
                <a:lnTo>
                  <a:pt x="53536" y="756102"/>
                </a:lnTo>
                <a:lnTo>
                  <a:pt x="42445" y="779262"/>
                </a:lnTo>
                <a:lnTo>
                  <a:pt x="68130" y="777482"/>
                </a:lnTo>
                <a:lnTo>
                  <a:pt x="1182116" y="21336"/>
                </a:lnTo>
                <a:lnTo>
                  <a:pt x="1167638" y="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86528" y="2389632"/>
            <a:ext cx="2747772" cy="1705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44261" y="2412492"/>
            <a:ext cx="2552700" cy="1560195"/>
          </a:xfrm>
          <a:custGeom>
            <a:avLst/>
            <a:gdLst/>
            <a:ahLst/>
            <a:cxnLst/>
            <a:rect l="l" t="t" r="r" b="b"/>
            <a:pathLst>
              <a:path w="2552700" h="1560195">
                <a:moveTo>
                  <a:pt x="97662" y="1440053"/>
                </a:moveTo>
                <a:lnTo>
                  <a:pt x="0" y="1508506"/>
                </a:lnTo>
                <a:lnTo>
                  <a:pt x="101218" y="1556766"/>
                </a:lnTo>
                <a:lnTo>
                  <a:pt x="107696" y="1559941"/>
                </a:lnTo>
                <a:lnTo>
                  <a:pt x="115315" y="1557147"/>
                </a:lnTo>
                <a:lnTo>
                  <a:pt x="118490" y="1550670"/>
                </a:lnTo>
                <a:lnTo>
                  <a:pt x="121538" y="1544193"/>
                </a:lnTo>
                <a:lnTo>
                  <a:pt x="118745" y="1536446"/>
                </a:lnTo>
                <a:lnTo>
                  <a:pt x="82547" y="1519174"/>
                </a:lnTo>
                <a:lnTo>
                  <a:pt x="27686" y="1519174"/>
                </a:lnTo>
                <a:lnTo>
                  <a:pt x="23495" y="1493520"/>
                </a:lnTo>
                <a:lnTo>
                  <a:pt x="72009" y="1479931"/>
                </a:lnTo>
                <a:lnTo>
                  <a:pt x="108458" y="1460881"/>
                </a:lnTo>
                <a:lnTo>
                  <a:pt x="114046" y="1453134"/>
                </a:lnTo>
                <a:lnTo>
                  <a:pt x="109854" y="1447292"/>
                </a:lnTo>
                <a:lnTo>
                  <a:pt x="105790" y="1441450"/>
                </a:lnTo>
                <a:lnTo>
                  <a:pt x="97662" y="1440053"/>
                </a:lnTo>
                <a:close/>
              </a:path>
              <a:path w="2552700" h="1560195">
                <a:moveTo>
                  <a:pt x="113208" y="1457602"/>
                </a:moveTo>
                <a:lnTo>
                  <a:pt x="72009" y="1479931"/>
                </a:lnTo>
                <a:lnTo>
                  <a:pt x="35560" y="1491742"/>
                </a:lnTo>
                <a:lnTo>
                  <a:pt x="23495" y="1493520"/>
                </a:lnTo>
                <a:lnTo>
                  <a:pt x="27686" y="1519174"/>
                </a:lnTo>
                <a:lnTo>
                  <a:pt x="40208" y="1517015"/>
                </a:lnTo>
                <a:lnTo>
                  <a:pt x="33020" y="1517015"/>
                </a:lnTo>
                <a:lnTo>
                  <a:pt x="31114" y="1494663"/>
                </a:lnTo>
                <a:lnTo>
                  <a:pt x="64872" y="1494663"/>
                </a:lnTo>
                <a:lnTo>
                  <a:pt x="112522" y="1461262"/>
                </a:lnTo>
                <a:lnTo>
                  <a:pt x="113208" y="1457602"/>
                </a:lnTo>
                <a:close/>
              </a:path>
              <a:path w="2552700" h="1560195">
                <a:moveTo>
                  <a:pt x="64238" y="1510448"/>
                </a:moveTo>
                <a:lnTo>
                  <a:pt x="62991" y="1510919"/>
                </a:lnTo>
                <a:lnTo>
                  <a:pt x="42417" y="1516634"/>
                </a:lnTo>
                <a:lnTo>
                  <a:pt x="27686" y="1519174"/>
                </a:lnTo>
                <a:lnTo>
                  <a:pt x="82547" y="1519174"/>
                </a:lnTo>
                <a:lnTo>
                  <a:pt x="64238" y="1510448"/>
                </a:lnTo>
                <a:close/>
              </a:path>
              <a:path w="2552700" h="1560195">
                <a:moveTo>
                  <a:pt x="31114" y="1494663"/>
                </a:moveTo>
                <a:lnTo>
                  <a:pt x="33020" y="1517015"/>
                </a:lnTo>
                <a:lnTo>
                  <a:pt x="51219" y="1504244"/>
                </a:lnTo>
                <a:lnTo>
                  <a:pt x="31114" y="1494663"/>
                </a:lnTo>
                <a:close/>
              </a:path>
              <a:path w="2552700" h="1560195">
                <a:moveTo>
                  <a:pt x="51219" y="1504244"/>
                </a:moveTo>
                <a:lnTo>
                  <a:pt x="33020" y="1517015"/>
                </a:lnTo>
                <a:lnTo>
                  <a:pt x="40208" y="1517015"/>
                </a:lnTo>
                <a:lnTo>
                  <a:pt x="42417" y="1516634"/>
                </a:lnTo>
                <a:lnTo>
                  <a:pt x="62991" y="1510919"/>
                </a:lnTo>
                <a:lnTo>
                  <a:pt x="64238" y="1510448"/>
                </a:lnTo>
                <a:lnTo>
                  <a:pt x="51219" y="1504244"/>
                </a:lnTo>
                <a:close/>
              </a:path>
              <a:path w="2552700" h="1560195">
                <a:moveTo>
                  <a:pt x="2552065" y="0"/>
                </a:moveTo>
                <a:lnTo>
                  <a:pt x="2451989" y="1016"/>
                </a:lnTo>
                <a:lnTo>
                  <a:pt x="2351786" y="4318"/>
                </a:lnTo>
                <a:lnTo>
                  <a:pt x="2252091" y="9525"/>
                </a:lnTo>
                <a:lnTo>
                  <a:pt x="2152904" y="16763"/>
                </a:lnTo>
                <a:lnTo>
                  <a:pt x="2054479" y="26035"/>
                </a:lnTo>
                <a:lnTo>
                  <a:pt x="1957069" y="37084"/>
                </a:lnTo>
                <a:lnTo>
                  <a:pt x="1860804" y="49784"/>
                </a:lnTo>
                <a:lnTo>
                  <a:pt x="1765935" y="64388"/>
                </a:lnTo>
                <a:lnTo>
                  <a:pt x="1672716" y="80518"/>
                </a:lnTo>
                <a:lnTo>
                  <a:pt x="1581149" y="98298"/>
                </a:lnTo>
                <a:lnTo>
                  <a:pt x="1491614" y="117602"/>
                </a:lnTo>
                <a:lnTo>
                  <a:pt x="1404112" y="138303"/>
                </a:lnTo>
                <a:lnTo>
                  <a:pt x="1319022" y="160528"/>
                </a:lnTo>
                <a:lnTo>
                  <a:pt x="1236472" y="183896"/>
                </a:lnTo>
                <a:lnTo>
                  <a:pt x="1156589" y="208534"/>
                </a:lnTo>
                <a:lnTo>
                  <a:pt x="1079753" y="234442"/>
                </a:lnTo>
                <a:lnTo>
                  <a:pt x="1005839" y="261238"/>
                </a:lnTo>
                <a:lnTo>
                  <a:pt x="935354" y="289306"/>
                </a:lnTo>
                <a:lnTo>
                  <a:pt x="868426" y="318262"/>
                </a:lnTo>
                <a:lnTo>
                  <a:pt x="805052" y="348107"/>
                </a:lnTo>
                <a:lnTo>
                  <a:pt x="745616" y="378841"/>
                </a:lnTo>
                <a:lnTo>
                  <a:pt x="690245" y="410463"/>
                </a:lnTo>
                <a:lnTo>
                  <a:pt x="639063" y="442595"/>
                </a:lnTo>
                <a:lnTo>
                  <a:pt x="592454" y="475615"/>
                </a:lnTo>
                <a:lnTo>
                  <a:pt x="550417" y="509143"/>
                </a:lnTo>
                <a:lnTo>
                  <a:pt x="513207" y="543433"/>
                </a:lnTo>
                <a:lnTo>
                  <a:pt x="480949" y="578104"/>
                </a:lnTo>
                <a:lnTo>
                  <a:pt x="454025" y="613537"/>
                </a:lnTo>
                <a:lnTo>
                  <a:pt x="432435" y="649224"/>
                </a:lnTo>
                <a:lnTo>
                  <a:pt x="416687" y="685673"/>
                </a:lnTo>
                <a:lnTo>
                  <a:pt x="416433" y="686181"/>
                </a:lnTo>
                <a:lnTo>
                  <a:pt x="416305" y="686816"/>
                </a:lnTo>
                <a:lnTo>
                  <a:pt x="416051" y="687451"/>
                </a:lnTo>
                <a:lnTo>
                  <a:pt x="406908" y="722376"/>
                </a:lnTo>
                <a:lnTo>
                  <a:pt x="404240" y="741553"/>
                </a:lnTo>
                <a:lnTo>
                  <a:pt x="403351" y="760222"/>
                </a:lnTo>
                <a:lnTo>
                  <a:pt x="402843" y="795655"/>
                </a:lnTo>
                <a:lnTo>
                  <a:pt x="401065" y="830072"/>
                </a:lnTo>
                <a:lnTo>
                  <a:pt x="394080" y="898779"/>
                </a:lnTo>
                <a:lnTo>
                  <a:pt x="383032" y="966343"/>
                </a:lnTo>
                <a:lnTo>
                  <a:pt x="367918" y="1032129"/>
                </a:lnTo>
                <a:lnTo>
                  <a:pt x="349376" y="1096010"/>
                </a:lnTo>
                <a:lnTo>
                  <a:pt x="327405" y="1157097"/>
                </a:lnTo>
                <a:lnTo>
                  <a:pt x="302387" y="1214755"/>
                </a:lnTo>
                <a:lnTo>
                  <a:pt x="274827" y="1268730"/>
                </a:lnTo>
                <a:lnTo>
                  <a:pt x="244855" y="1318260"/>
                </a:lnTo>
                <a:lnTo>
                  <a:pt x="212851" y="1362710"/>
                </a:lnTo>
                <a:lnTo>
                  <a:pt x="179197" y="1401699"/>
                </a:lnTo>
                <a:lnTo>
                  <a:pt x="144272" y="1434465"/>
                </a:lnTo>
                <a:lnTo>
                  <a:pt x="113208" y="1457602"/>
                </a:lnTo>
                <a:lnTo>
                  <a:pt x="112522" y="1461262"/>
                </a:lnTo>
                <a:lnTo>
                  <a:pt x="51219" y="1504244"/>
                </a:lnTo>
                <a:lnTo>
                  <a:pt x="64238" y="1510448"/>
                </a:lnTo>
                <a:lnTo>
                  <a:pt x="83185" y="1503299"/>
                </a:lnTo>
                <a:lnTo>
                  <a:pt x="123062" y="1482217"/>
                </a:lnTo>
                <a:lnTo>
                  <a:pt x="161416" y="1453896"/>
                </a:lnTo>
                <a:lnTo>
                  <a:pt x="198488" y="1418971"/>
                </a:lnTo>
                <a:lnTo>
                  <a:pt x="233679" y="1378204"/>
                </a:lnTo>
                <a:lnTo>
                  <a:pt x="266826" y="1331976"/>
                </a:lnTo>
                <a:lnTo>
                  <a:pt x="297688" y="1280922"/>
                </a:lnTo>
                <a:lnTo>
                  <a:pt x="326009" y="1225550"/>
                </a:lnTo>
                <a:lnTo>
                  <a:pt x="351536" y="1166241"/>
                </a:lnTo>
                <a:lnTo>
                  <a:pt x="374141" y="1103630"/>
                </a:lnTo>
                <a:lnTo>
                  <a:pt x="393064" y="1038352"/>
                </a:lnTo>
                <a:lnTo>
                  <a:pt x="408559" y="970915"/>
                </a:lnTo>
                <a:lnTo>
                  <a:pt x="419862" y="901700"/>
                </a:lnTo>
                <a:lnTo>
                  <a:pt x="426847" y="831469"/>
                </a:lnTo>
                <a:lnTo>
                  <a:pt x="429260" y="761365"/>
                </a:lnTo>
                <a:lnTo>
                  <a:pt x="429895" y="744982"/>
                </a:lnTo>
                <a:lnTo>
                  <a:pt x="432053" y="728980"/>
                </a:lnTo>
                <a:lnTo>
                  <a:pt x="440732" y="695833"/>
                </a:lnTo>
                <a:lnTo>
                  <a:pt x="440563" y="695833"/>
                </a:lnTo>
                <a:lnTo>
                  <a:pt x="441198" y="694055"/>
                </a:lnTo>
                <a:lnTo>
                  <a:pt x="454660" y="662559"/>
                </a:lnTo>
                <a:lnTo>
                  <a:pt x="474725" y="629158"/>
                </a:lnTo>
                <a:lnTo>
                  <a:pt x="499999" y="595757"/>
                </a:lnTo>
                <a:lnTo>
                  <a:pt x="530733" y="562483"/>
                </a:lnTo>
                <a:lnTo>
                  <a:pt x="566547" y="529463"/>
                </a:lnTo>
                <a:lnTo>
                  <a:pt x="607313" y="496697"/>
                </a:lnTo>
                <a:lnTo>
                  <a:pt x="652907" y="464566"/>
                </a:lnTo>
                <a:lnTo>
                  <a:pt x="703072" y="432943"/>
                </a:lnTo>
                <a:lnTo>
                  <a:pt x="757427" y="401828"/>
                </a:lnTo>
                <a:lnTo>
                  <a:pt x="816101" y="371602"/>
                </a:lnTo>
                <a:lnTo>
                  <a:pt x="878713" y="342011"/>
                </a:lnTo>
                <a:lnTo>
                  <a:pt x="944879" y="313436"/>
                </a:lnTo>
                <a:lnTo>
                  <a:pt x="1014729" y="285623"/>
                </a:lnTo>
                <a:lnTo>
                  <a:pt x="1088009" y="258953"/>
                </a:lnTo>
                <a:lnTo>
                  <a:pt x="1164209" y="233299"/>
                </a:lnTo>
                <a:lnTo>
                  <a:pt x="1243457" y="208915"/>
                </a:lnTo>
                <a:lnTo>
                  <a:pt x="1325499" y="185547"/>
                </a:lnTo>
                <a:lnTo>
                  <a:pt x="1410081" y="163575"/>
                </a:lnTo>
                <a:lnTo>
                  <a:pt x="1496948" y="143002"/>
                </a:lnTo>
                <a:lnTo>
                  <a:pt x="1586103" y="123825"/>
                </a:lnTo>
                <a:lnTo>
                  <a:pt x="1677035" y="106172"/>
                </a:lnTo>
                <a:lnTo>
                  <a:pt x="1769871" y="90043"/>
                </a:lnTo>
                <a:lnTo>
                  <a:pt x="1864233" y="75565"/>
                </a:lnTo>
                <a:lnTo>
                  <a:pt x="1959990" y="62737"/>
                </a:lnTo>
                <a:lnTo>
                  <a:pt x="2056891" y="51816"/>
                </a:lnTo>
                <a:lnTo>
                  <a:pt x="2154682" y="42672"/>
                </a:lnTo>
                <a:lnTo>
                  <a:pt x="2253488" y="35433"/>
                </a:lnTo>
                <a:lnTo>
                  <a:pt x="2352674" y="30225"/>
                </a:lnTo>
                <a:lnTo>
                  <a:pt x="2452242" y="26924"/>
                </a:lnTo>
                <a:lnTo>
                  <a:pt x="2552318" y="25908"/>
                </a:lnTo>
                <a:lnTo>
                  <a:pt x="2552065" y="0"/>
                </a:lnTo>
                <a:close/>
              </a:path>
              <a:path w="2552700" h="1560195">
                <a:moveTo>
                  <a:pt x="64872" y="1494663"/>
                </a:moveTo>
                <a:lnTo>
                  <a:pt x="31114" y="1494663"/>
                </a:lnTo>
                <a:lnTo>
                  <a:pt x="51219" y="1504244"/>
                </a:lnTo>
                <a:lnTo>
                  <a:pt x="64872" y="1494663"/>
                </a:lnTo>
                <a:close/>
              </a:path>
              <a:path w="2552700" h="1560195">
                <a:moveTo>
                  <a:pt x="441198" y="694055"/>
                </a:moveTo>
                <a:lnTo>
                  <a:pt x="440563" y="695833"/>
                </a:lnTo>
                <a:lnTo>
                  <a:pt x="441006" y="694785"/>
                </a:lnTo>
                <a:lnTo>
                  <a:pt x="441198" y="694055"/>
                </a:lnTo>
                <a:close/>
              </a:path>
              <a:path w="2552700" h="1560195">
                <a:moveTo>
                  <a:pt x="441006" y="694785"/>
                </a:moveTo>
                <a:lnTo>
                  <a:pt x="440563" y="695833"/>
                </a:lnTo>
                <a:lnTo>
                  <a:pt x="440732" y="695833"/>
                </a:lnTo>
                <a:lnTo>
                  <a:pt x="441006" y="694785"/>
                </a:lnTo>
                <a:close/>
              </a:path>
              <a:path w="2552700" h="1560195">
                <a:moveTo>
                  <a:pt x="441316" y="694055"/>
                </a:moveTo>
                <a:lnTo>
                  <a:pt x="441006" y="694785"/>
                </a:lnTo>
                <a:lnTo>
                  <a:pt x="441316" y="694055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20896" y="2389632"/>
            <a:ext cx="3613404" cy="1391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23130" y="2412492"/>
            <a:ext cx="3473450" cy="1195070"/>
          </a:xfrm>
          <a:custGeom>
            <a:avLst/>
            <a:gdLst/>
            <a:ahLst/>
            <a:cxnLst/>
            <a:rect l="l" t="t" r="r" b="b"/>
            <a:pathLst>
              <a:path w="3473450" h="1195070">
                <a:moveTo>
                  <a:pt x="15113" y="1074674"/>
                </a:moveTo>
                <a:lnTo>
                  <a:pt x="8763" y="1078103"/>
                </a:lnTo>
                <a:lnTo>
                  <a:pt x="2413" y="1081405"/>
                </a:lnTo>
                <a:lnTo>
                  <a:pt x="0" y="1089152"/>
                </a:lnTo>
                <a:lnTo>
                  <a:pt x="3302" y="1095502"/>
                </a:lnTo>
                <a:lnTo>
                  <a:pt x="55499" y="1194816"/>
                </a:lnTo>
                <a:lnTo>
                  <a:pt x="71650" y="1169797"/>
                </a:lnTo>
                <a:lnTo>
                  <a:pt x="69596" y="1169797"/>
                </a:lnTo>
                <a:lnTo>
                  <a:pt x="43688" y="1168654"/>
                </a:lnTo>
                <a:lnTo>
                  <a:pt x="43942" y="1165352"/>
                </a:lnTo>
                <a:lnTo>
                  <a:pt x="47752" y="1136650"/>
                </a:lnTo>
                <a:lnTo>
                  <a:pt x="49683" y="1128092"/>
                </a:lnTo>
                <a:lnTo>
                  <a:pt x="26289" y="1083437"/>
                </a:lnTo>
                <a:lnTo>
                  <a:pt x="22987" y="1077214"/>
                </a:lnTo>
                <a:lnTo>
                  <a:pt x="15113" y="1074674"/>
                </a:lnTo>
                <a:close/>
              </a:path>
              <a:path w="3473450" h="1195070">
                <a:moveTo>
                  <a:pt x="49683" y="1128092"/>
                </a:moveTo>
                <a:lnTo>
                  <a:pt x="47752" y="1136650"/>
                </a:lnTo>
                <a:lnTo>
                  <a:pt x="43942" y="1165352"/>
                </a:lnTo>
                <a:lnTo>
                  <a:pt x="43688" y="1168654"/>
                </a:lnTo>
                <a:lnTo>
                  <a:pt x="69596" y="1169797"/>
                </a:lnTo>
                <a:lnTo>
                  <a:pt x="69613" y="1168654"/>
                </a:lnTo>
                <a:lnTo>
                  <a:pt x="70344" y="1163193"/>
                </a:lnTo>
                <a:lnTo>
                  <a:pt x="68072" y="1163193"/>
                </a:lnTo>
                <a:lnTo>
                  <a:pt x="45720" y="1162177"/>
                </a:lnTo>
                <a:lnTo>
                  <a:pt x="57763" y="1143516"/>
                </a:lnTo>
                <a:lnTo>
                  <a:pt x="49683" y="1128092"/>
                </a:lnTo>
                <a:close/>
              </a:path>
              <a:path w="3473450" h="1195070">
                <a:moveTo>
                  <a:pt x="106426" y="1078865"/>
                </a:moveTo>
                <a:lnTo>
                  <a:pt x="78867" y="1115568"/>
                </a:lnTo>
                <a:lnTo>
                  <a:pt x="69613" y="1168654"/>
                </a:lnTo>
                <a:lnTo>
                  <a:pt x="69596" y="1169797"/>
                </a:lnTo>
                <a:lnTo>
                  <a:pt x="71650" y="1169797"/>
                </a:lnTo>
                <a:lnTo>
                  <a:pt x="116332" y="1100582"/>
                </a:lnTo>
                <a:lnTo>
                  <a:pt x="120142" y="1094613"/>
                </a:lnTo>
                <a:lnTo>
                  <a:pt x="118491" y="1086612"/>
                </a:lnTo>
                <a:lnTo>
                  <a:pt x="106426" y="1078865"/>
                </a:lnTo>
                <a:close/>
              </a:path>
              <a:path w="3473450" h="1195070">
                <a:moveTo>
                  <a:pt x="57763" y="1143516"/>
                </a:moveTo>
                <a:lnTo>
                  <a:pt x="45720" y="1162177"/>
                </a:lnTo>
                <a:lnTo>
                  <a:pt x="68072" y="1163193"/>
                </a:lnTo>
                <a:lnTo>
                  <a:pt x="57763" y="1143516"/>
                </a:lnTo>
                <a:close/>
              </a:path>
              <a:path w="3473450" h="1195070">
                <a:moveTo>
                  <a:pt x="81691" y="1106442"/>
                </a:moveTo>
                <a:lnTo>
                  <a:pt x="57763" y="1143516"/>
                </a:lnTo>
                <a:lnTo>
                  <a:pt x="68072" y="1163193"/>
                </a:lnTo>
                <a:lnTo>
                  <a:pt x="70344" y="1163193"/>
                </a:lnTo>
                <a:lnTo>
                  <a:pt x="73152" y="1142238"/>
                </a:lnTo>
                <a:lnTo>
                  <a:pt x="78867" y="1115568"/>
                </a:lnTo>
                <a:lnTo>
                  <a:pt x="81691" y="1106442"/>
                </a:lnTo>
                <a:close/>
              </a:path>
              <a:path w="3473450" h="1195070">
                <a:moveTo>
                  <a:pt x="3473069" y="0"/>
                </a:moveTo>
                <a:lnTo>
                  <a:pt x="3312922" y="1778"/>
                </a:lnTo>
                <a:lnTo>
                  <a:pt x="3152775" y="6731"/>
                </a:lnTo>
                <a:lnTo>
                  <a:pt x="2993263" y="15112"/>
                </a:lnTo>
                <a:lnTo>
                  <a:pt x="2834767" y="26670"/>
                </a:lnTo>
                <a:lnTo>
                  <a:pt x="2677541" y="41148"/>
                </a:lnTo>
                <a:lnTo>
                  <a:pt x="2521839" y="58420"/>
                </a:lnTo>
                <a:lnTo>
                  <a:pt x="2368042" y="78740"/>
                </a:lnTo>
                <a:lnTo>
                  <a:pt x="2216277" y="101727"/>
                </a:lnTo>
                <a:lnTo>
                  <a:pt x="2067179" y="127254"/>
                </a:lnTo>
                <a:lnTo>
                  <a:pt x="1920875" y="155321"/>
                </a:lnTo>
                <a:lnTo>
                  <a:pt x="1777746" y="185674"/>
                </a:lnTo>
                <a:lnTo>
                  <a:pt x="1637919" y="218440"/>
                </a:lnTo>
                <a:lnTo>
                  <a:pt x="1501902" y="253365"/>
                </a:lnTo>
                <a:lnTo>
                  <a:pt x="1369949" y="290322"/>
                </a:lnTo>
                <a:lnTo>
                  <a:pt x="1242314" y="329311"/>
                </a:lnTo>
                <a:lnTo>
                  <a:pt x="1119505" y="370078"/>
                </a:lnTo>
                <a:lnTo>
                  <a:pt x="1001522" y="412496"/>
                </a:lnTo>
                <a:lnTo>
                  <a:pt x="889000" y="456692"/>
                </a:lnTo>
                <a:lnTo>
                  <a:pt x="781939" y="502285"/>
                </a:lnTo>
                <a:lnTo>
                  <a:pt x="730504" y="525653"/>
                </a:lnTo>
                <a:lnTo>
                  <a:pt x="680720" y="549529"/>
                </a:lnTo>
                <a:lnTo>
                  <a:pt x="632587" y="573532"/>
                </a:lnTo>
                <a:lnTo>
                  <a:pt x="585851" y="597916"/>
                </a:lnTo>
                <a:lnTo>
                  <a:pt x="540893" y="622681"/>
                </a:lnTo>
                <a:lnTo>
                  <a:pt x="497586" y="647573"/>
                </a:lnTo>
                <a:lnTo>
                  <a:pt x="455930" y="672973"/>
                </a:lnTo>
                <a:lnTo>
                  <a:pt x="416052" y="698373"/>
                </a:lnTo>
                <a:lnTo>
                  <a:pt x="377952" y="724281"/>
                </a:lnTo>
                <a:lnTo>
                  <a:pt x="341630" y="750316"/>
                </a:lnTo>
                <a:lnTo>
                  <a:pt x="307340" y="776605"/>
                </a:lnTo>
                <a:lnTo>
                  <a:pt x="274701" y="803148"/>
                </a:lnTo>
                <a:lnTo>
                  <a:pt x="244221" y="829818"/>
                </a:lnTo>
                <a:lnTo>
                  <a:pt x="215519" y="856869"/>
                </a:lnTo>
                <a:lnTo>
                  <a:pt x="164465" y="911479"/>
                </a:lnTo>
                <a:lnTo>
                  <a:pt x="121793" y="966851"/>
                </a:lnTo>
                <a:lnTo>
                  <a:pt x="87884" y="1022731"/>
                </a:lnTo>
                <a:lnTo>
                  <a:pt x="63119" y="1079373"/>
                </a:lnTo>
                <a:lnTo>
                  <a:pt x="49683" y="1128092"/>
                </a:lnTo>
                <a:lnTo>
                  <a:pt x="57763" y="1143516"/>
                </a:lnTo>
                <a:lnTo>
                  <a:pt x="81691" y="1106442"/>
                </a:lnTo>
                <a:lnTo>
                  <a:pt x="87122" y="1088898"/>
                </a:lnTo>
                <a:lnTo>
                  <a:pt x="97663" y="1062228"/>
                </a:lnTo>
                <a:lnTo>
                  <a:pt x="125476" y="1008761"/>
                </a:lnTo>
                <a:lnTo>
                  <a:pt x="162179" y="955421"/>
                </a:lnTo>
                <a:lnTo>
                  <a:pt x="207518" y="902208"/>
                </a:lnTo>
                <a:lnTo>
                  <a:pt x="261239" y="849376"/>
                </a:lnTo>
                <a:lnTo>
                  <a:pt x="291211" y="823341"/>
                </a:lnTo>
                <a:lnTo>
                  <a:pt x="323088" y="797179"/>
                </a:lnTo>
                <a:lnTo>
                  <a:pt x="356870" y="771398"/>
                </a:lnTo>
                <a:lnTo>
                  <a:pt x="392430" y="745617"/>
                </a:lnTo>
                <a:lnTo>
                  <a:pt x="429895" y="720217"/>
                </a:lnTo>
                <a:lnTo>
                  <a:pt x="469265" y="695071"/>
                </a:lnTo>
                <a:lnTo>
                  <a:pt x="510540" y="670052"/>
                </a:lnTo>
                <a:lnTo>
                  <a:pt x="553339" y="645287"/>
                </a:lnTo>
                <a:lnTo>
                  <a:pt x="597789" y="620903"/>
                </a:lnTo>
                <a:lnTo>
                  <a:pt x="644144" y="596773"/>
                </a:lnTo>
                <a:lnTo>
                  <a:pt x="691896" y="572897"/>
                </a:lnTo>
                <a:lnTo>
                  <a:pt x="741172" y="549275"/>
                </a:lnTo>
                <a:lnTo>
                  <a:pt x="792099" y="526161"/>
                </a:lnTo>
                <a:lnTo>
                  <a:pt x="898398" y="480822"/>
                </a:lnTo>
                <a:lnTo>
                  <a:pt x="1010285" y="436880"/>
                </a:lnTo>
                <a:lnTo>
                  <a:pt x="1127633" y="394588"/>
                </a:lnTo>
                <a:lnTo>
                  <a:pt x="1249934" y="354075"/>
                </a:lnTo>
                <a:lnTo>
                  <a:pt x="1376934" y="315213"/>
                </a:lnTo>
                <a:lnTo>
                  <a:pt x="1508379" y="278511"/>
                </a:lnTo>
                <a:lnTo>
                  <a:pt x="1643761" y="243712"/>
                </a:lnTo>
                <a:lnTo>
                  <a:pt x="1783080" y="211074"/>
                </a:lnTo>
                <a:lnTo>
                  <a:pt x="1925828" y="180721"/>
                </a:lnTo>
                <a:lnTo>
                  <a:pt x="2071497" y="152781"/>
                </a:lnTo>
                <a:lnTo>
                  <a:pt x="2220214" y="127254"/>
                </a:lnTo>
                <a:lnTo>
                  <a:pt x="2371344" y="104521"/>
                </a:lnTo>
                <a:lnTo>
                  <a:pt x="2524633" y="84200"/>
                </a:lnTo>
                <a:lnTo>
                  <a:pt x="2679827" y="66929"/>
                </a:lnTo>
                <a:lnTo>
                  <a:pt x="2836545" y="52450"/>
                </a:lnTo>
                <a:lnTo>
                  <a:pt x="2994660" y="40894"/>
                </a:lnTo>
                <a:lnTo>
                  <a:pt x="3153664" y="32638"/>
                </a:lnTo>
                <a:lnTo>
                  <a:pt x="3313176" y="27559"/>
                </a:lnTo>
                <a:lnTo>
                  <a:pt x="3473323" y="25908"/>
                </a:lnTo>
                <a:lnTo>
                  <a:pt x="3473069" y="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56020" y="2403348"/>
            <a:ext cx="1491996" cy="2020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13753" y="2425192"/>
            <a:ext cx="1296035" cy="1881505"/>
          </a:xfrm>
          <a:custGeom>
            <a:avLst/>
            <a:gdLst/>
            <a:ahLst/>
            <a:cxnLst/>
            <a:rect l="l" t="t" r="r" b="b"/>
            <a:pathLst>
              <a:path w="1296034" h="1881504">
                <a:moveTo>
                  <a:pt x="100202" y="1760982"/>
                </a:moveTo>
                <a:lnTo>
                  <a:pt x="94234" y="1764919"/>
                </a:lnTo>
                <a:lnTo>
                  <a:pt x="0" y="1825625"/>
                </a:lnTo>
                <a:lnTo>
                  <a:pt x="105537" y="1881124"/>
                </a:lnTo>
                <a:lnTo>
                  <a:pt x="113411" y="1878711"/>
                </a:lnTo>
                <a:lnTo>
                  <a:pt x="120015" y="1866011"/>
                </a:lnTo>
                <a:lnTo>
                  <a:pt x="117601" y="1858137"/>
                </a:lnTo>
                <a:lnTo>
                  <a:pt x="78093" y="1837436"/>
                </a:lnTo>
                <a:lnTo>
                  <a:pt x="26162" y="1837436"/>
                </a:lnTo>
                <a:lnTo>
                  <a:pt x="25019" y="1811528"/>
                </a:lnTo>
                <a:lnTo>
                  <a:pt x="75240" y="1807955"/>
                </a:lnTo>
                <a:lnTo>
                  <a:pt x="108330" y="1786636"/>
                </a:lnTo>
                <a:lnTo>
                  <a:pt x="116077" y="1774698"/>
                </a:lnTo>
                <a:lnTo>
                  <a:pt x="112141" y="1768729"/>
                </a:lnTo>
                <a:lnTo>
                  <a:pt x="108330" y="1762760"/>
                </a:lnTo>
                <a:lnTo>
                  <a:pt x="100202" y="1760982"/>
                </a:lnTo>
                <a:close/>
              </a:path>
              <a:path w="1296034" h="1881504">
                <a:moveTo>
                  <a:pt x="75240" y="1807955"/>
                </a:moveTo>
                <a:lnTo>
                  <a:pt x="58420" y="1810131"/>
                </a:lnTo>
                <a:lnTo>
                  <a:pt x="25019" y="1811528"/>
                </a:lnTo>
                <a:lnTo>
                  <a:pt x="26162" y="1837436"/>
                </a:lnTo>
                <a:lnTo>
                  <a:pt x="61722" y="1835785"/>
                </a:lnTo>
                <a:lnTo>
                  <a:pt x="64630" y="1835404"/>
                </a:lnTo>
                <a:lnTo>
                  <a:pt x="32638" y="1835404"/>
                </a:lnTo>
                <a:lnTo>
                  <a:pt x="31623" y="1813052"/>
                </a:lnTo>
                <a:lnTo>
                  <a:pt x="67331" y="1813052"/>
                </a:lnTo>
                <a:lnTo>
                  <a:pt x="75240" y="1807955"/>
                </a:lnTo>
                <a:close/>
              </a:path>
              <a:path w="1296034" h="1881504">
                <a:moveTo>
                  <a:pt x="72305" y="1834398"/>
                </a:moveTo>
                <a:lnTo>
                  <a:pt x="61722" y="1835785"/>
                </a:lnTo>
                <a:lnTo>
                  <a:pt x="26162" y="1837436"/>
                </a:lnTo>
                <a:lnTo>
                  <a:pt x="78093" y="1837436"/>
                </a:lnTo>
                <a:lnTo>
                  <a:pt x="72305" y="1834398"/>
                </a:lnTo>
                <a:close/>
              </a:path>
              <a:path w="1296034" h="1881504">
                <a:moveTo>
                  <a:pt x="31623" y="1813052"/>
                </a:moveTo>
                <a:lnTo>
                  <a:pt x="32638" y="1835404"/>
                </a:lnTo>
                <a:lnTo>
                  <a:pt x="51303" y="1823378"/>
                </a:lnTo>
                <a:lnTo>
                  <a:pt x="31623" y="1813052"/>
                </a:lnTo>
                <a:close/>
              </a:path>
              <a:path w="1296034" h="1881504">
                <a:moveTo>
                  <a:pt x="51303" y="1823378"/>
                </a:moveTo>
                <a:lnTo>
                  <a:pt x="32638" y="1835404"/>
                </a:lnTo>
                <a:lnTo>
                  <a:pt x="64630" y="1835404"/>
                </a:lnTo>
                <a:lnTo>
                  <a:pt x="72305" y="1834398"/>
                </a:lnTo>
                <a:lnTo>
                  <a:pt x="51303" y="1823378"/>
                </a:lnTo>
                <a:close/>
              </a:path>
              <a:path w="1296034" h="1881504">
                <a:moveTo>
                  <a:pt x="1270000" y="0"/>
                </a:moveTo>
                <a:lnTo>
                  <a:pt x="1268095" y="85471"/>
                </a:lnTo>
                <a:lnTo>
                  <a:pt x="1262634" y="170307"/>
                </a:lnTo>
                <a:lnTo>
                  <a:pt x="1253617" y="254762"/>
                </a:lnTo>
                <a:lnTo>
                  <a:pt x="1241298" y="338836"/>
                </a:lnTo>
                <a:lnTo>
                  <a:pt x="1225677" y="422148"/>
                </a:lnTo>
                <a:lnTo>
                  <a:pt x="1206880" y="504825"/>
                </a:lnTo>
                <a:lnTo>
                  <a:pt x="1185037" y="586359"/>
                </a:lnTo>
                <a:lnTo>
                  <a:pt x="1160399" y="666750"/>
                </a:lnTo>
                <a:lnTo>
                  <a:pt x="1132713" y="745744"/>
                </a:lnTo>
                <a:lnTo>
                  <a:pt x="1102487" y="823341"/>
                </a:lnTo>
                <a:lnTo>
                  <a:pt x="1069721" y="899160"/>
                </a:lnTo>
                <a:lnTo>
                  <a:pt x="1034415" y="973328"/>
                </a:lnTo>
                <a:lnTo>
                  <a:pt x="996823" y="1045463"/>
                </a:lnTo>
                <a:lnTo>
                  <a:pt x="957072" y="1115314"/>
                </a:lnTo>
                <a:lnTo>
                  <a:pt x="915162" y="1182878"/>
                </a:lnTo>
                <a:lnTo>
                  <a:pt x="871220" y="1247902"/>
                </a:lnTo>
                <a:lnTo>
                  <a:pt x="825500" y="1310386"/>
                </a:lnTo>
                <a:lnTo>
                  <a:pt x="778128" y="1369822"/>
                </a:lnTo>
                <a:lnTo>
                  <a:pt x="728979" y="1426464"/>
                </a:lnTo>
                <a:lnTo>
                  <a:pt x="678434" y="1479804"/>
                </a:lnTo>
                <a:lnTo>
                  <a:pt x="626491" y="1529842"/>
                </a:lnTo>
                <a:lnTo>
                  <a:pt x="573277" y="1576324"/>
                </a:lnTo>
                <a:lnTo>
                  <a:pt x="519049" y="1619123"/>
                </a:lnTo>
                <a:lnTo>
                  <a:pt x="463676" y="1658112"/>
                </a:lnTo>
                <a:lnTo>
                  <a:pt x="407416" y="1693164"/>
                </a:lnTo>
                <a:lnTo>
                  <a:pt x="350393" y="1724025"/>
                </a:lnTo>
                <a:lnTo>
                  <a:pt x="292862" y="1750568"/>
                </a:lnTo>
                <a:lnTo>
                  <a:pt x="234696" y="1772539"/>
                </a:lnTo>
                <a:lnTo>
                  <a:pt x="176275" y="1789811"/>
                </a:lnTo>
                <a:lnTo>
                  <a:pt x="117348" y="1802511"/>
                </a:lnTo>
                <a:lnTo>
                  <a:pt x="75240" y="1807955"/>
                </a:lnTo>
                <a:lnTo>
                  <a:pt x="51303" y="1823378"/>
                </a:lnTo>
                <a:lnTo>
                  <a:pt x="72305" y="1834398"/>
                </a:lnTo>
                <a:lnTo>
                  <a:pt x="122809" y="1827784"/>
                </a:lnTo>
                <a:lnTo>
                  <a:pt x="183642" y="1814703"/>
                </a:lnTo>
                <a:lnTo>
                  <a:pt x="243840" y="1796796"/>
                </a:lnTo>
                <a:lnTo>
                  <a:pt x="303656" y="1774063"/>
                </a:lnTo>
                <a:lnTo>
                  <a:pt x="362839" y="1746758"/>
                </a:lnTo>
                <a:lnTo>
                  <a:pt x="421131" y="1715135"/>
                </a:lnTo>
                <a:lnTo>
                  <a:pt x="478536" y="1679321"/>
                </a:lnTo>
                <a:lnTo>
                  <a:pt x="535051" y="1639443"/>
                </a:lnTo>
                <a:lnTo>
                  <a:pt x="590296" y="1595882"/>
                </a:lnTo>
                <a:lnTo>
                  <a:pt x="644525" y="1548384"/>
                </a:lnTo>
                <a:lnTo>
                  <a:pt x="697229" y="1497584"/>
                </a:lnTo>
                <a:lnTo>
                  <a:pt x="748538" y="1443355"/>
                </a:lnTo>
                <a:lnTo>
                  <a:pt x="798322" y="1386078"/>
                </a:lnTo>
                <a:lnTo>
                  <a:pt x="846454" y="1325626"/>
                </a:lnTo>
                <a:lnTo>
                  <a:pt x="892810" y="1262380"/>
                </a:lnTo>
                <a:lnTo>
                  <a:pt x="937260" y="1196594"/>
                </a:lnTo>
                <a:lnTo>
                  <a:pt x="979551" y="1128141"/>
                </a:lnTo>
                <a:lnTo>
                  <a:pt x="1019810" y="1057402"/>
                </a:lnTo>
                <a:lnTo>
                  <a:pt x="1057782" y="984377"/>
                </a:lnTo>
                <a:lnTo>
                  <a:pt x="1093470" y="909574"/>
                </a:lnTo>
                <a:lnTo>
                  <a:pt x="1126744" y="832738"/>
                </a:lnTo>
                <a:lnTo>
                  <a:pt x="1157224" y="754380"/>
                </a:lnTo>
                <a:lnTo>
                  <a:pt x="1185164" y="674370"/>
                </a:lnTo>
                <a:lnTo>
                  <a:pt x="1210055" y="592963"/>
                </a:lnTo>
                <a:lnTo>
                  <a:pt x="1232153" y="510540"/>
                </a:lnTo>
                <a:lnTo>
                  <a:pt x="1251077" y="426974"/>
                </a:lnTo>
                <a:lnTo>
                  <a:pt x="1266825" y="342646"/>
                </a:lnTo>
                <a:lnTo>
                  <a:pt x="1279398" y="257556"/>
                </a:lnTo>
                <a:lnTo>
                  <a:pt x="1288542" y="171958"/>
                </a:lnTo>
                <a:lnTo>
                  <a:pt x="1294002" y="86106"/>
                </a:lnTo>
                <a:lnTo>
                  <a:pt x="1295907" y="508"/>
                </a:lnTo>
                <a:lnTo>
                  <a:pt x="1270000" y="0"/>
                </a:lnTo>
                <a:close/>
              </a:path>
              <a:path w="1296034" h="1881504">
                <a:moveTo>
                  <a:pt x="67331" y="1813052"/>
                </a:moveTo>
                <a:lnTo>
                  <a:pt x="31623" y="1813052"/>
                </a:lnTo>
                <a:lnTo>
                  <a:pt x="51303" y="1823378"/>
                </a:lnTo>
                <a:lnTo>
                  <a:pt x="67331" y="1813052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167371" y="2026920"/>
            <a:ext cx="1097280" cy="33845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6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Associates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27320" y="1173480"/>
            <a:ext cx="995680" cy="338455"/>
          </a:xfrm>
          <a:custGeom>
            <a:avLst/>
            <a:gdLst/>
            <a:ahLst/>
            <a:cxnLst/>
            <a:rect l="l" t="t" r="r" b="b"/>
            <a:pathLst>
              <a:path w="995679" h="338455">
                <a:moveTo>
                  <a:pt x="0" y="338327"/>
                </a:moveTo>
                <a:lnTo>
                  <a:pt x="995172" y="338327"/>
                </a:lnTo>
                <a:lnTo>
                  <a:pt x="99517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13679" y="1194942"/>
            <a:ext cx="822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9932" y="1307579"/>
            <a:ext cx="4285488" cy="9997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0663" y="1330452"/>
            <a:ext cx="4137025" cy="804545"/>
          </a:xfrm>
          <a:custGeom>
            <a:avLst/>
            <a:gdLst/>
            <a:ahLst/>
            <a:cxnLst/>
            <a:rect l="l" t="t" r="r" b="b"/>
            <a:pathLst>
              <a:path w="4137025" h="804544">
                <a:moveTo>
                  <a:pt x="16205" y="681101"/>
                </a:moveTo>
                <a:lnTo>
                  <a:pt x="3047" y="686688"/>
                </a:lnTo>
                <a:lnTo>
                  <a:pt x="0" y="694309"/>
                </a:lnTo>
                <a:lnTo>
                  <a:pt x="46989" y="804037"/>
                </a:lnTo>
                <a:lnTo>
                  <a:pt x="64136" y="781558"/>
                </a:lnTo>
                <a:lnTo>
                  <a:pt x="62763" y="781558"/>
                </a:lnTo>
                <a:lnTo>
                  <a:pt x="37553" y="775588"/>
                </a:lnTo>
                <a:lnTo>
                  <a:pt x="40309" y="763905"/>
                </a:lnTo>
                <a:lnTo>
                  <a:pt x="40639" y="762762"/>
                </a:lnTo>
                <a:lnTo>
                  <a:pt x="40868" y="762126"/>
                </a:lnTo>
                <a:lnTo>
                  <a:pt x="48790" y="742447"/>
                </a:lnTo>
                <a:lnTo>
                  <a:pt x="23812" y="684149"/>
                </a:lnTo>
                <a:lnTo>
                  <a:pt x="16205" y="681101"/>
                </a:lnTo>
                <a:close/>
              </a:path>
              <a:path w="4137025" h="804544">
                <a:moveTo>
                  <a:pt x="48790" y="742447"/>
                </a:moveTo>
                <a:lnTo>
                  <a:pt x="40868" y="762126"/>
                </a:lnTo>
                <a:lnTo>
                  <a:pt x="40639" y="762762"/>
                </a:lnTo>
                <a:lnTo>
                  <a:pt x="40309" y="763905"/>
                </a:lnTo>
                <a:lnTo>
                  <a:pt x="37553" y="775588"/>
                </a:lnTo>
                <a:lnTo>
                  <a:pt x="62763" y="781558"/>
                </a:lnTo>
                <a:lnTo>
                  <a:pt x="64701" y="773430"/>
                </a:lnTo>
                <a:lnTo>
                  <a:pt x="62064" y="773430"/>
                </a:lnTo>
                <a:lnTo>
                  <a:pt x="39852" y="770636"/>
                </a:lnTo>
                <a:lnTo>
                  <a:pt x="53311" y="752998"/>
                </a:lnTo>
                <a:lnTo>
                  <a:pt x="48790" y="742447"/>
                </a:lnTo>
                <a:close/>
              </a:path>
              <a:path w="4137025" h="804544">
                <a:moveTo>
                  <a:pt x="113344" y="697307"/>
                </a:moveTo>
                <a:lnTo>
                  <a:pt x="81013" y="737488"/>
                </a:lnTo>
                <a:lnTo>
                  <a:pt x="62763" y="781558"/>
                </a:lnTo>
                <a:lnTo>
                  <a:pt x="64136" y="781558"/>
                </a:lnTo>
                <a:lnTo>
                  <a:pt x="119354" y="709168"/>
                </a:lnTo>
                <a:lnTo>
                  <a:pt x="118262" y="701039"/>
                </a:lnTo>
                <a:lnTo>
                  <a:pt x="113344" y="697307"/>
                </a:lnTo>
                <a:close/>
              </a:path>
              <a:path w="4137025" h="804544">
                <a:moveTo>
                  <a:pt x="53311" y="752998"/>
                </a:moveTo>
                <a:lnTo>
                  <a:pt x="39852" y="770636"/>
                </a:lnTo>
                <a:lnTo>
                  <a:pt x="62064" y="773430"/>
                </a:lnTo>
                <a:lnTo>
                  <a:pt x="53311" y="752998"/>
                </a:lnTo>
                <a:close/>
              </a:path>
              <a:path w="4137025" h="804544">
                <a:moveTo>
                  <a:pt x="106883" y="692403"/>
                </a:moveTo>
                <a:lnTo>
                  <a:pt x="98755" y="693420"/>
                </a:lnTo>
                <a:lnTo>
                  <a:pt x="53311" y="752998"/>
                </a:lnTo>
                <a:lnTo>
                  <a:pt x="62064" y="773430"/>
                </a:lnTo>
                <a:lnTo>
                  <a:pt x="64701" y="773430"/>
                </a:lnTo>
                <a:lnTo>
                  <a:pt x="65095" y="771778"/>
                </a:lnTo>
                <a:lnTo>
                  <a:pt x="64947" y="771778"/>
                </a:lnTo>
                <a:lnTo>
                  <a:pt x="65519" y="770001"/>
                </a:lnTo>
                <a:lnTo>
                  <a:pt x="71589" y="754761"/>
                </a:lnTo>
                <a:lnTo>
                  <a:pt x="81013" y="737488"/>
                </a:lnTo>
                <a:lnTo>
                  <a:pt x="93332" y="719963"/>
                </a:lnTo>
                <a:lnTo>
                  <a:pt x="108331" y="702310"/>
                </a:lnTo>
                <a:lnTo>
                  <a:pt x="113344" y="697307"/>
                </a:lnTo>
                <a:lnTo>
                  <a:pt x="106883" y="692403"/>
                </a:lnTo>
                <a:close/>
              </a:path>
              <a:path w="4137025" h="804544">
                <a:moveTo>
                  <a:pt x="65519" y="770001"/>
                </a:moveTo>
                <a:lnTo>
                  <a:pt x="64947" y="771778"/>
                </a:lnTo>
                <a:lnTo>
                  <a:pt x="65326" y="770807"/>
                </a:lnTo>
                <a:lnTo>
                  <a:pt x="65519" y="770001"/>
                </a:lnTo>
                <a:close/>
              </a:path>
              <a:path w="4137025" h="804544">
                <a:moveTo>
                  <a:pt x="65326" y="770807"/>
                </a:moveTo>
                <a:lnTo>
                  <a:pt x="64947" y="771778"/>
                </a:lnTo>
                <a:lnTo>
                  <a:pt x="65095" y="771778"/>
                </a:lnTo>
                <a:lnTo>
                  <a:pt x="65326" y="770807"/>
                </a:lnTo>
                <a:close/>
              </a:path>
              <a:path w="4137025" h="804544">
                <a:moveTo>
                  <a:pt x="65641" y="770001"/>
                </a:moveTo>
                <a:lnTo>
                  <a:pt x="65326" y="770807"/>
                </a:lnTo>
                <a:lnTo>
                  <a:pt x="65641" y="770001"/>
                </a:lnTo>
                <a:close/>
              </a:path>
              <a:path w="4137025" h="804544">
                <a:moveTo>
                  <a:pt x="4136656" y="0"/>
                </a:moveTo>
                <a:lnTo>
                  <a:pt x="3945013" y="1143"/>
                </a:lnTo>
                <a:lnTo>
                  <a:pt x="3753624" y="4572"/>
                </a:lnTo>
                <a:lnTo>
                  <a:pt x="3562997" y="10160"/>
                </a:lnTo>
                <a:lnTo>
                  <a:pt x="3373386" y="17780"/>
                </a:lnTo>
                <a:lnTo>
                  <a:pt x="3185426" y="27432"/>
                </a:lnTo>
                <a:lnTo>
                  <a:pt x="2999244" y="39115"/>
                </a:lnTo>
                <a:lnTo>
                  <a:pt x="2815221" y="52705"/>
                </a:lnTo>
                <a:lnTo>
                  <a:pt x="2633992" y="68072"/>
                </a:lnTo>
                <a:lnTo>
                  <a:pt x="2455684" y="85089"/>
                </a:lnTo>
                <a:lnTo>
                  <a:pt x="2280805" y="103886"/>
                </a:lnTo>
                <a:lnTo>
                  <a:pt x="2109482" y="124206"/>
                </a:lnTo>
                <a:lnTo>
                  <a:pt x="1942350" y="146176"/>
                </a:lnTo>
                <a:lnTo>
                  <a:pt x="1779790" y="169545"/>
                </a:lnTo>
                <a:lnTo>
                  <a:pt x="1622183" y="194183"/>
                </a:lnTo>
                <a:lnTo>
                  <a:pt x="1469529" y="220218"/>
                </a:lnTo>
                <a:lnTo>
                  <a:pt x="1322717" y="247523"/>
                </a:lnTo>
                <a:lnTo>
                  <a:pt x="1181747" y="275844"/>
                </a:lnTo>
                <a:lnTo>
                  <a:pt x="1113675" y="290575"/>
                </a:lnTo>
                <a:lnTo>
                  <a:pt x="982357" y="320421"/>
                </a:lnTo>
                <a:lnTo>
                  <a:pt x="858024" y="351536"/>
                </a:lnTo>
                <a:lnTo>
                  <a:pt x="798461" y="367411"/>
                </a:lnTo>
                <a:lnTo>
                  <a:pt x="740930" y="383413"/>
                </a:lnTo>
                <a:lnTo>
                  <a:pt x="631456" y="416178"/>
                </a:lnTo>
                <a:lnTo>
                  <a:pt x="579767" y="432943"/>
                </a:lnTo>
                <a:lnTo>
                  <a:pt x="529983" y="449834"/>
                </a:lnTo>
                <a:lnTo>
                  <a:pt x="482358" y="466851"/>
                </a:lnTo>
                <a:lnTo>
                  <a:pt x="436892" y="484124"/>
                </a:lnTo>
                <a:lnTo>
                  <a:pt x="393585" y="501523"/>
                </a:lnTo>
                <a:lnTo>
                  <a:pt x="352564" y="519049"/>
                </a:lnTo>
                <a:lnTo>
                  <a:pt x="313702" y="536828"/>
                </a:lnTo>
                <a:lnTo>
                  <a:pt x="277253" y="554736"/>
                </a:lnTo>
                <a:lnTo>
                  <a:pt x="243217" y="572770"/>
                </a:lnTo>
                <a:lnTo>
                  <a:pt x="182130" y="609219"/>
                </a:lnTo>
                <a:lnTo>
                  <a:pt x="130962" y="646176"/>
                </a:lnTo>
                <a:lnTo>
                  <a:pt x="90068" y="683895"/>
                </a:lnTo>
                <a:lnTo>
                  <a:pt x="59855" y="722502"/>
                </a:lnTo>
                <a:lnTo>
                  <a:pt x="48790" y="742447"/>
                </a:lnTo>
                <a:lnTo>
                  <a:pt x="53311" y="752998"/>
                </a:lnTo>
                <a:lnTo>
                  <a:pt x="98755" y="693420"/>
                </a:lnTo>
                <a:lnTo>
                  <a:pt x="106883" y="692403"/>
                </a:lnTo>
                <a:lnTo>
                  <a:pt x="118258" y="692403"/>
                </a:lnTo>
                <a:lnTo>
                  <a:pt x="126149" y="684530"/>
                </a:lnTo>
                <a:lnTo>
                  <a:pt x="146684" y="666750"/>
                </a:lnTo>
                <a:lnTo>
                  <a:pt x="195846" y="631189"/>
                </a:lnTo>
                <a:lnTo>
                  <a:pt x="255282" y="595630"/>
                </a:lnTo>
                <a:lnTo>
                  <a:pt x="324497" y="560451"/>
                </a:lnTo>
                <a:lnTo>
                  <a:pt x="362851" y="542925"/>
                </a:lnTo>
                <a:lnTo>
                  <a:pt x="403364" y="525652"/>
                </a:lnTo>
                <a:lnTo>
                  <a:pt x="446163" y="508381"/>
                </a:lnTo>
                <a:lnTo>
                  <a:pt x="491121" y="491363"/>
                </a:lnTo>
                <a:lnTo>
                  <a:pt x="538365" y="474472"/>
                </a:lnTo>
                <a:lnTo>
                  <a:pt x="587768" y="457581"/>
                </a:lnTo>
                <a:lnTo>
                  <a:pt x="639076" y="441071"/>
                </a:lnTo>
                <a:lnTo>
                  <a:pt x="692543" y="424688"/>
                </a:lnTo>
                <a:lnTo>
                  <a:pt x="747915" y="408432"/>
                </a:lnTo>
                <a:lnTo>
                  <a:pt x="805192" y="392430"/>
                </a:lnTo>
                <a:lnTo>
                  <a:pt x="864374" y="376682"/>
                </a:lnTo>
                <a:lnTo>
                  <a:pt x="925461" y="361061"/>
                </a:lnTo>
                <a:lnTo>
                  <a:pt x="988199" y="345694"/>
                </a:lnTo>
                <a:lnTo>
                  <a:pt x="1119136" y="315849"/>
                </a:lnTo>
                <a:lnTo>
                  <a:pt x="1256423" y="286893"/>
                </a:lnTo>
                <a:lnTo>
                  <a:pt x="1327416" y="272923"/>
                </a:lnTo>
                <a:lnTo>
                  <a:pt x="1473974" y="245745"/>
                </a:lnTo>
                <a:lnTo>
                  <a:pt x="1626120" y="219837"/>
                </a:lnTo>
                <a:lnTo>
                  <a:pt x="1783600" y="195072"/>
                </a:lnTo>
                <a:lnTo>
                  <a:pt x="1945779" y="171831"/>
                </a:lnTo>
                <a:lnTo>
                  <a:pt x="2112657" y="149987"/>
                </a:lnTo>
                <a:lnTo>
                  <a:pt x="2283472" y="129667"/>
                </a:lnTo>
                <a:lnTo>
                  <a:pt x="2458097" y="110871"/>
                </a:lnTo>
                <a:lnTo>
                  <a:pt x="2636151" y="93852"/>
                </a:lnTo>
                <a:lnTo>
                  <a:pt x="2817126" y="78486"/>
                </a:lnTo>
                <a:lnTo>
                  <a:pt x="3000895" y="65024"/>
                </a:lnTo>
                <a:lnTo>
                  <a:pt x="3186696" y="53339"/>
                </a:lnTo>
                <a:lnTo>
                  <a:pt x="3374402" y="43687"/>
                </a:lnTo>
                <a:lnTo>
                  <a:pt x="3563759" y="35940"/>
                </a:lnTo>
                <a:lnTo>
                  <a:pt x="3754132" y="30480"/>
                </a:lnTo>
                <a:lnTo>
                  <a:pt x="3945140" y="27050"/>
                </a:lnTo>
                <a:lnTo>
                  <a:pt x="4136783" y="25908"/>
                </a:lnTo>
                <a:lnTo>
                  <a:pt x="4136656" y="0"/>
                </a:lnTo>
                <a:close/>
              </a:path>
              <a:path w="4137025" h="804544">
                <a:moveTo>
                  <a:pt x="118258" y="692403"/>
                </a:moveTo>
                <a:lnTo>
                  <a:pt x="106883" y="692403"/>
                </a:lnTo>
                <a:lnTo>
                  <a:pt x="113344" y="697307"/>
                </a:lnTo>
                <a:lnTo>
                  <a:pt x="118258" y="692403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81344" y="1205547"/>
            <a:ext cx="1461516" cy="3109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23253" y="1283335"/>
            <a:ext cx="1266825" cy="120650"/>
          </a:xfrm>
          <a:custGeom>
            <a:avLst/>
            <a:gdLst/>
            <a:ahLst/>
            <a:cxnLst/>
            <a:rect l="l" t="t" r="r" b="b"/>
            <a:pathLst>
              <a:path w="1266825" h="120650">
                <a:moveTo>
                  <a:pt x="1215408" y="60070"/>
                </a:moveTo>
                <a:lnTo>
                  <a:pt x="1156843" y="94234"/>
                </a:lnTo>
                <a:lnTo>
                  <a:pt x="1150620" y="97789"/>
                </a:lnTo>
                <a:lnTo>
                  <a:pt x="1148588" y="105790"/>
                </a:lnTo>
                <a:lnTo>
                  <a:pt x="1152144" y="111887"/>
                </a:lnTo>
                <a:lnTo>
                  <a:pt x="1155827" y="118110"/>
                </a:lnTo>
                <a:lnTo>
                  <a:pt x="1163701" y="120141"/>
                </a:lnTo>
                <a:lnTo>
                  <a:pt x="1169924" y="116586"/>
                </a:lnTo>
                <a:lnTo>
                  <a:pt x="1244613" y="73025"/>
                </a:lnTo>
                <a:lnTo>
                  <a:pt x="1241044" y="73025"/>
                </a:lnTo>
                <a:lnTo>
                  <a:pt x="1241044" y="71247"/>
                </a:lnTo>
                <a:lnTo>
                  <a:pt x="1234567" y="71247"/>
                </a:lnTo>
                <a:lnTo>
                  <a:pt x="1215408" y="60070"/>
                </a:lnTo>
                <a:close/>
              </a:path>
              <a:path w="1266825" h="120650">
                <a:moveTo>
                  <a:pt x="1193201" y="47116"/>
                </a:moveTo>
                <a:lnTo>
                  <a:pt x="0" y="47116"/>
                </a:lnTo>
                <a:lnTo>
                  <a:pt x="0" y="73025"/>
                </a:lnTo>
                <a:lnTo>
                  <a:pt x="1193201" y="73025"/>
                </a:lnTo>
                <a:lnTo>
                  <a:pt x="1215408" y="60070"/>
                </a:lnTo>
                <a:lnTo>
                  <a:pt x="1193201" y="47116"/>
                </a:lnTo>
                <a:close/>
              </a:path>
              <a:path w="1266825" h="120650">
                <a:moveTo>
                  <a:pt x="1244613" y="47116"/>
                </a:moveTo>
                <a:lnTo>
                  <a:pt x="1241044" y="47116"/>
                </a:lnTo>
                <a:lnTo>
                  <a:pt x="1241044" y="73025"/>
                </a:lnTo>
                <a:lnTo>
                  <a:pt x="1244613" y="73025"/>
                </a:lnTo>
                <a:lnTo>
                  <a:pt x="1266825" y="60070"/>
                </a:lnTo>
                <a:lnTo>
                  <a:pt x="1244613" y="47116"/>
                </a:lnTo>
                <a:close/>
              </a:path>
              <a:path w="1266825" h="120650">
                <a:moveTo>
                  <a:pt x="1234567" y="48894"/>
                </a:moveTo>
                <a:lnTo>
                  <a:pt x="1215408" y="60070"/>
                </a:lnTo>
                <a:lnTo>
                  <a:pt x="1234567" y="71247"/>
                </a:lnTo>
                <a:lnTo>
                  <a:pt x="1234567" y="48894"/>
                </a:lnTo>
                <a:close/>
              </a:path>
              <a:path w="1266825" h="120650">
                <a:moveTo>
                  <a:pt x="1241044" y="48894"/>
                </a:moveTo>
                <a:lnTo>
                  <a:pt x="1234567" y="48894"/>
                </a:lnTo>
                <a:lnTo>
                  <a:pt x="1234567" y="71247"/>
                </a:lnTo>
                <a:lnTo>
                  <a:pt x="1241044" y="71247"/>
                </a:lnTo>
                <a:lnTo>
                  <a:pt x="1241044" y="48894"/>
                </a:lnTo>
                <a:close/>
              </a:path>
              <a:path w="1266825" h="120650">
                <a:moveTo>
                  <a:pt x="1163701" y="0"/>
                </a:moveTo>
                <a:lnTo>
                  <a:pt x="1155827" y="2031"/>
                </a:lnTo>
                <a:lnTo>
                  <a:pt x="1152144" y="8254"/>
                </a:lnTo>
                <a:lnTo>
                  <a:pt x="1148588" y="14350"/>
                </a:lnTo>
                <a:lnTo>
                  <a:pt x="1150620" y="22351"/>
                </a:lnTo>
                <a:lnTo>
                  <a:pt x="1156843" y="25907"/>
                </a:lnTo>
                <a:lnTo>
                  <a:pt x="1215408" y="60070"/>
                </a:lnTo>
                <a:lnTo>
                  <a:pt x="1234567" y="48894"/>
                </a:lnTo>
                <a:lnTo>
                  <a:pt x="1241044" y="48894"/>
                </a:lnTo>
                <a:lnTo>
                  <a:pt x="1241044" y="47116"/>
                </a:lnTo>
                <a:lnTo>
                  <a:pt x="1244613" y="47116"/>
                </a:lnTo>
                <a:lnTo>
                  <a:pt x="1169924" y="3555"/>
                </a:lnTo>
                <a:lnTo>
                  <a:pt x="1163701" y="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07236" y="1307591"/>
            <a:ext cx="3759708" cy="15864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9089" y="1330452"/>
            <a:ext cx="3620135" cy="1391285"/>
          </a:xfrm>
          <a:custGeom>
            <a:avLst/>
            <a:gdLst/>
            <a:ahLst/>
            <a:cxnLst/>
            <a:rect l="l" t="t" r="r" b="b"/>
            <a:pathLst>
              <a:path w="3620135" h="1391285">
                <a:moveTo>
                  <a:pt x="15112" y="1271015"/>
                </a:moveTo>
                <a:lnTo>
                  <a:pt x="2412" y="1277620"/>
                </a:lnTo>
                <a:lnTo>
                  <a:pt x="0" y="1285494"/>
                </a:lnTo>
                <a:lnTo>
                  <a:pt x="3428" y="1291844"/>
                </a:lnTo>
                <a:lnTo>
                  <a:pt x="55879" y="1391031"/>
                </a:lnTo>
                <a:lnTo>
                  <a:pt x="71968" y="1365885"/>
                </a:lnTo>
                <a:lnTo>
                  <a:pt x="69849" y="1365885"/>
                </a:lnTo>
                <a:lnTo>
                  <a:pt x="43941" y="1364742"/>
                </a:lnTo>
                <a:lnTo>
                  <a:pt x="44322" y="1357122"/>
                </a:lnTo>
                <a:lnTo>
                  <a:pt x="48259" y="1323848"/>
                </a:lnTo>
                <a:lnTo>
                  <a:pt x="48624" y="1322020"/>
                </a:lnTo>
                <a:lnTo>
                  <a:pt x="26289" y="1279778"/>
                </a:lnTo>
                <a:lnTo>
                  <a:pt x="22986" y="1273428"/>
                </a:lnTo>
                <a:lnTo>
                  <a:pt x="15112" y="1271015"/>
                </a:lnTo>
                <a:close/>
              </a:path>
              <a:path w="3620135" h="1391285">
                <a:moveTo>
                  <a:pt x="48624" y="1322020"/>
                </a:moveTo>
                <a:lnTo>
                  <a:pt x="48259" y="1323848"/>
                </a:lnTo>
                <a:lnTo>
                  <a:pt x="44322" y="1357122"/>
                </a:lnTo>
                <a:lnTo>
                  <a:pt x="43941" y="1364742"/>
                </a:lnTo>
                <a:lnTo>
                  <a:pt x="69849" y="1365885"/>
                </a:lnTo>
                <a:lnTo>
                  <a:pt x="70103" y="1360170"/>
                </a:lnTo>
                <a:lnTo>
                  <a:pt x="70208" y="1359281"/>
                </a:lnTo>
                <a:lnTo>
                  <a:pt x="68326" y="1359281"/>
                </a:lnTo>
                <a:lnTo>
                  <a:pt x="45973" y="1358264"/>
                </a:lnTo>
                <a:lnTo>
                  <a:pt x="57927" y="1339614"/>
                </a:lnTo>
                <a:lnTo>
                  <a:pt x="48624" y="1322020"/>
                </a:lnTo>
                <a:close/>
              </a:path>
              <a:path w="3620135" h="1391285">
                <a:moveTo>
                  <a:pt x="106426" y="1274699"/>
                </a:moveTo>
                <a:lnTo>
                  <a:pt x="77730" y="1308718"/>
                </a:lnTo>
                <a:lnTo>
                  <a:pt x="70103" y="1360170"/>
                </a:lnTo>
                <a:lnTo>
                  <a:pt x="69849" y="1365885"/>
                </a:lnTo>
                <a:lnTo>
                  <a:pt x="71968" y="1365885"/>
                </a:lnTo>
                <a:lnTo>
                  <a:pt x="116332" y="1296543"/>
                </a:lnTo>
                <a:lnTo>
                  <a:pt x="120268" y="1290447"/>
                </a:lnTo>
                <a:lnTo>
                  <a:pt x="118490" y="1282446"/>
                </a:lnTo>
                <a:lnTo>
                  <a:pt x="112395" y="1278636"/>
                </a:lnTo>
                <a:lnTo>
                  <a:pt x="106426" y="1274699"/>
                </a:lnTo>
                <a:close/>
              </a:path>
              <a:path w="3620135" h="1391285">
                <a:moveTo>
                  <a:pt x="57927" y="1339614"/>
                </a:moveTo>
                <a:lnTo>
                  <a:pt x="45973" y="1358264"/>
                </a:lnTo>
                <a:lnTo>
                  <a:pt x="68326" y="1359281"/>
                </a:lnTo>
                <a:lnTo>
                  <a:pt x="57927" y="1339614"/>
                </a:lnTo>
                <a:close/>
              </a:path>
              <a:path w="3620135" h="1391285">
                <a:moveTo>
                  <a:pt x="77730" y="1308718"/>
                </a:moveTo>
                <a:lnTo>
                  <a:pt x="57927" y="1339614"/>
                </a:lnTo>
                <a:lnTo>
                  <a:pt x="68326" y="1359281"/>
                </a:lnTo>
                <a:lnTo>
                  <a:pt x="70208" y="1359281"/>
                </a:lnTo>
                <a:lnTo>
                  <a:pt x="73786" y="1328927"/>
                </a:lnTo>
                <a:lnTo>
                  <a:pt x="77730" y="1308718"/>
                </a:lnTo>
                <a:close/>
              </a:path>
              <a:path w="3620135" h="1391285">
                <a:moveTo>
                  <a:pt x="3619373" y="0"/>
                </a:moveTo>
                <a:lnTo>
                  <a:pt x="3452495" y="2032"/>
                </a:lnTo>
                <a:lnTo>
                  <a:pt x="3285490" y="7874"/>
                </a:lnTo>
                <a:lnTo>
                  <a:pt x="3119120" y="17652"/>
                </a:lnTo>
                <a:lnTo>
                  <a:pt x="2953766" y="30987"/>
                </a:lnTo>
                <a:lnTo>
                  <a:pt x="2789809" y="47878"/>
                </a:lnTo>
                <a:lnTo>
                  <a:pt x="2627503" y="68199"/>
                </a:lnTo>
                <a:lnTo>
                  <a:pt x="2466975" y="91821"/>
                </a:lnTo>
                <a:lnTo>
                  <a:pt x="2308860" y="118618"/>
                </a:lnTo>
                <a:lnTo>
                  <a:pt x="2153285" y="148462"/>
                </a:lnTo>
                <a:lnTo>
                  <a:pt x="2000758" y="181228"/>
                </a:lnTo>
                <a:lnTo>
                  <a:pt x="1851406" y="216662"/>
                </a:lnTo>
                <a:lnTo>
                  <a:pt x="1705610" y="254762"/>
                </a:lnTo>
                <a:lnTo>
                  <a:pt x="1563878" y="295528"/>
                </a:lnTo>
                <a:lnTo>
                  <a:pt x="1426336" y="338582"/>
                </a:lnTo>
                <a:lnTo>
                  <a:pt x="1293241" y="383921"/>
                </a:lnTo>
                <a:lnTo>
                  <a:pt x="1165098" y="431419"/>
                </a:lnTo>
                <a:lnTo>
                  <a:pt x="1042161" y="480949"/>
                </a:lnTo>
                <a:lnTo>
                  <a:pt x="924560" y="532511"/>
                </a:lnTo>
                <a:lnTo>
                  <a:pt x="868045" y="558926"/>
                </a:lnTo>
                <a:lnTo>
                  <a:pt x="812927" y="585724"/>
                </a:lnTo>
                <a:lnTo>
                  <a:pt x="759460" y="613156"/>
                </a:lnTo>
                <a:lnTo>
                  <a:pt x="707643" y="640714"/>
                </a:lnTo>
                <a:lnTo>
                  <a:pt x="657224" y="668782"/>
                </a:lnTo>
                <a:lnTo>
                  <a:pt x="608710" y="697230"/>
                </a:lnTo>
                <a:lnTo>
                  <a:pt x="561593" y="726059"/>
                </a:lnTo>
                <a:lnTo>
                  <a:pt x="516509" y="755269"/>
                </a:lnTo>
                <a:lnTo>
                  <a:pt x="473202" y="784606"/>
                </a:lnTo>
                <a:lnTo>
                  <a:pt x="431546" y="814451"/>
                </a:lnTo>
                <a:lnTo>
                  <a:pt x="391795" y="844550"/>
                </a:lnTo>
                <a:lnTo>
                  <a:pt x="353948" y="874902"/>
                </a:lnTo>
                <a:lnTo>
                  <a:pt x="318134" y="905510"/>
                </a:lnTo>
                <a:lnTo>
                  <a:pt x="284353" y="936498"/>
                </a:lnTo>
                <a:lnTo>
                  <a:pt x="252476" y="967613"/>
                </a:lnTo>
                <a:lnTo>
                  <a:pt x="222630" y="998982"/>
                </a:lnTo>
                <a:lnTo>
                  <a:pt x="194945" y="1030605"/>
                </a:lnTo>
                <a:lnTo>
                  <a:pt x="169545" y="1062482"/>
                </a:lnTo>
                <a:lnTo>
                  <a:pt x="146177" y="1094613"/>
                </a:lnTo>
                <a:lnTo>
                  <a:pt x="125095" y="1126871"/>
                </a:lnTo>
                <a:lnTo>
                  <a:pt x="89789" y="1191895"/>
                </a:lnTo>
                <a:lnTo>
                  <a:pt x="64134" y="1257681"/>
                </a:lnTo>
                <a:lnTo>
                  <a:pt x="48624" y="1322020"/>
                </a:lnTo>
                <a:lnTo>
                  <a:pt x="57927" y="1339614"/>
                </a:lnTo>
                <a:lnTo>
                  <a:pt x="77730" y="1308718"/>
                </a:lnTo>
                <a:lnTo>
                  <a:pt x="79883" y="1297686"/>
                </a:lnTo>
                <a:lnTo>
                  <a:pt x="88518" y="1266317"/>
                </a:lnTo>
                <a:lnTo>
                  <a:pt x="113029" y="1203578"/>
                </a:lnTo>
                <a:lnTo>
                  <a:pt x="146684" y="1141095"/>
                </a:lnTo>
                <a:lnTo>
                  <a:pt x="189737" y="1078738"/>
                </a:lnTo>
                <a:lnTo>
                  <a:pt x="214503" y="1047750"/>
                </a:lnTo>
                <a:lnTo>
                  <a:pt x="241553" y="1016888"/>
                </a:lnTo>
                <a:lnTo>
                  <a:pt x="270636" y="986155"/>
                </a:lnTo>
                <a:lnTo>
                  <a:pt x="301752" y="955548"/>
                </a:lnTo>
                <a:lnTo>
                  <a:pt x="335026" y="925195"/>
                </a:lnTo>
                <a:lnTo>
                  <a:pt x="370204" y="895096"/>
                </a:lnTo>
                <a:lnTo>
                  <a:pt x="407416" y="865251"/>
                </a:lnTo>
                <a:lnTo>
                  <a:pt x="446659" y="835533"/>
                </a:lnTo>
                <a:lnTo>
                  <a:pt x="487679" y="806069"/>
                </a:lnTo>
                <a:lnTo>
                  <a:pt x="530605" y="776986"/>
                </a:lnTo>
                <a:lnTo>
                  <a:pt x="575183" y="748030"/>
                </a:lnTo>
                <a:lnTo>
                  <a:pt x="621665" y="719582"/>
                </a:lnTo>
                <a:lnTo>
                  <a:pt x="669924" y="691388"/>
                </a:lnTo>
                <a:lnTo>
                  <a:pt x="719835" y="663575"/>
                </a:lnTo>
                <a:lnTo>
                  <a:pt x="771143" y="636143"/>
                </a:lnTo>
                <a:lnTo>
                  <a:pt x="824357" y="609092"/>
                </a:lnTo>
                <a:lnTo>
                  <a:pt x="878966" y="582422"/>
                </a:lnTo>
                <a:lnTo>
                  <a:pt x="934973" y="556260"/>
                </a:lnTo>
                <a:lnTo>
                  <a:pt x="1051814" y="505078"/>
                </a:lnTo>
                <a:lnTo>
                  <a:pt x="1173987" y="455675"/>
                </a:lnTo>
                <a:lnTo>
                  <a:pt x="1301496" y="408432"/>
                </a:lnTo>
                <a:lnTo>
                  <a:pt x="1433957" y="363220"/>
                </a:lnTo>
                <a:lnTo>
                  <a:pt x="1570990" y="320421"/>
                </a:lnTo>
                <a:lnTo>
                  <a:pt x="1712214" y="279781"/>
                </a:lnTo>
                <a:lnTo>
                  <a:pt x="1857375" y="241808"/>
                </a:lnTo>
                <a:lnTo>
                  <a:pt x="2006219" y="206501"/>
                </a:lnTo>
                <a:lnTo>
                  <a:pt x="2158238" y="173862"/>
                </a:lnTo>
                <a:lnTo>
                  <a:pt x="2313178" y="144145"/>
                </a:lnTo>
                <a:lnTo>
                  <a:pt x="2470785" y="117475"/>
                </a:lnTo>
                <a:lnTo>
                  <a:pt x="2630678" y="93852"/>
                </a:lnTo>
                <a:lnTo>
                  <a:pt x="2792349" y="73660"/>
                </a:lnTo>
                <a:lnTo>
                  <a:pt x="2955798" y="56769"/>
                </a:lnTo>
                <a:lnTo>
                  <a:pt x="3120644" y="43561"/>
                </a:lnTo>
                <a:lnTo>
                  <a:pt x="3286379" y="33782"/>
                </a:lnTo>
                <a:lnTo>
                  <a:pt x="3452749" y="27939"/>
                </a:lnTo>
                <a:lnTo>
                  <a:pt x="3619754" y="25908"/>
                </a:lnTo>
                <a:lnTo>
                  <a:pt x="3619373" y="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2420" y="1307591"/>
            <a:ext cx="4954524" cy="1792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4845" y="1330452"/>
            <a:ext cx="4814570" cy="1595755"/>
          </a:xfrm>
          <a:custGeom>
            <a:avLst/>
            <a:gdLst/>
            <a:ahLst/>
            <a:cxnLst/>
            <a:rect l="l" t="t" r="r" b="b"/>
            <a:pathLst>
              <a:path w="4814570" h="1595755">
                <a:moveTo>
                  <a:pt x="15138" y="1475486"/>
                </a:moveTo>
                <a:lnTo>
                  <a:pt x="2451" y="1482089"/>
                </a:lnTo>
                <a:lnTo>
                  <a:pt x="0" y="1489964"/>
                </a:lnTo>
                <a:lnTo>
                  <a:pt x="55308" y="1595627"/>
                </a:lnTo>
                <a:lnTo>
                  <a:pt x="71511" y="1570609"/>
                </a:lnTo>
                <a:lnTo>
                  <a:pt x="69430" y="1570609"/>
                </a:lnTo>
                <a:lnTo>
                  <a:pt x="43561" y="1569465"/>
                </a:lnTo>
                <a:lnTo>
                  <a:pt x="44196" y="1556765"/>
                </a:lnTo>
                <a:lnTo>
                  <a:pt x="48415" y="1526595"/>
                </a:lnTo>
                <a:lnTo>
                  <a:pt x="22961" y="1477899"/>
                </a:lnTo>
                <a:lnTo>
                  <a:pt x="15138" y="1475486"/>
                </a:lnTo>
                <a:close/>
              </a:path>
              <a:path w="4814570" h="1595755">
                <a:moveTo>
                  <a:pt x="48415" y="1526595"/>
                </a:moveTo>
                <a:lnTo>
                  <a:pt x="44196" y="1556765"/>
                </a:lnTo>
                <a:lnTo>
                  <a:pt x="43561" y="1569465"/>
                </a:lnTo>
                <a:lnTo>
                  <a:pt x="69430" y="1570609"/>
                </a:lnTo>
                <a:lnTo>
                  <a:pt x="69699" y="1564005"/>
                </a:lnTo>
                <a:lnTo>
                  <a:pt x="67970" y="1564005"/>
                </a:lnTo>
                <a:lnTo>
                  <a:pt x="45618" y="1562989"/>
                </a:lnTo>
                <a:lnTo>
                  <a:pt x="57687" y="1544332"/>
                </a:lnTo>
                <a:lnTo>
                  <a:pt x="48415" y="1526595"/>
                </a:lnTo>
                <a:close/>
              </a:path>
              <a:path w="4814570" h="1595755">
                <a:moveTo>
                  <a:pt x="106413" y="1479677"/>
                </a:moveTo>
                <a:lnTo>
                  <a:pt x="77111" y="1514304"/>
                </a:lnTo>
                <a:lnTo>
                  <a:pt x="69850" y="1560322"/>
                </a:lnTo>
                <a:lnTo>
                  <a:pt x="69430" y="1570609"/>
                </a:lnTo>
                <a:lnTo>
                  <a:pt x="71511" y="1570609"/>
                </a:lnTo>
                <a:lnTo>
                  <a:pt x="120142" y="1495552"/>
                </a:lnTo>
                <a:lnTo>
                  <a:pt x="118427" y="1487424"/>
                </a:lnTo>
                <a:lnTo>
                  <a:pt x="112420" y="1483614"/>
                </a:lnTo>
                <a:lnTo>
                  <a:pt x="106413" y="1479677"/>
                </a:lnTo>
                <a:close/>
              </a:path>
              <a:path w="4814570" h="1595755">
                <a:moveTo>
                  <a:pt x="57687" y="1544332"/>
                </a:moveTo>
                <a:lnTo>
                  <a:pt x="45618" y="1562989"/>
                </a:lnTo>
                <a:lnTo>
                  <a:pt x="67970" y="1564005"/>
                </a:lnTo>
                <a:lnTo>
                  <a:pt x="57687" y="1544332"/>
                </a:lnTo>
                <a:close/>
              </a:path>
              <a:path w="4814570" h="1595755">
                <a:moveTo>
                  <a:pt x="77111" y="1514304"/>
                </a:moveTo>
                <a:lnTo>
                  <a:pt x="57687" y="1544332"/>
                </a:lnTo>
                <a:lnTo>
                  <a:pt x="67970" y="1564005"/>
                </a:lnTo>
                <a:lnTo>
                  <a:pt x="69699" y="1564005"/>
                </a:lnTo>
                <a:lnTo>
                  <a:pt x="69850" y="1560322"/>
                </a:lnTo>
                <a:lnTo>
                  <a:pt x="74790" y="1524381"/>
                </a:lnTo>
                <a:lnTo>
                  <a:pt x="77111" y="1514304"/>
                </a:lnTo>
                <a:close/>
              </a:path>
              <a:path w="4814570" h="1595755">
                <a:moveTo>
                  <a:pt x="4813617" y="0"/>
                </a:moveTo>
                <a:lnTo>
                  <a:pt x="4590732" y="2286"/>
                </a:lnTo>
                <a:lnTo>
                  <a:pt x="4367974" y="9017"/>
                </a:lnTo>
                <a:lnTo>
                  <a:pt x="4145978" y="20193"/>
                </a:lnTo>
                <a:lnTo>
                  <a:pt x="3925379" y="35560"/>
                </a:lnTo>
                <a:lnTo>
                  <a:pt x="3706431" y="54990"/>
                </a:lnTo>
                <a:lnTo>
                  <a:pt x="3489769" y="78232"/>
                </a:lnTo>
                <a:lnTo>
                  <a:pt x="3275647" y="105410"/>
                </a:lnTo>
                <a:lnTo>
                  <a:pt x="3064700" y="136144"/>
                </a:lnTo>
                <a:lnTo>
                  <a:pt x="2857182" y="170434"/>
                </a:lnTo>
                <a:lnTo>
                  <a:pt x="2653474" y="207899"/>
                </a:lnTo>
                <a:lnTo>
                  <a:pt x="2454211" y="248665"/>
                </a:lnTo>
                <a:lnTo>
                  <a:pt x="2259774" y="292481"/>
                </a:lnTo>
                <a:lnTo>
                  <a:pt x="2070544" y="339089"/>
                </a:lnTo>
                <a:lnTo>
                  <a:pt x="1977834" y="363474"/>
                </a:lnTo>
                <a:lnTo>
                  <a:pt x="1886902" y="388620"/>
                </a:lnTo>
                <a:lnTo>
                  <a:pt x="1797240" y="414400"/>
                </a:lnTo>
                <a:lnTo>
                  <a:pt x="1709356" y="440689"/>
                </a:lnTo>
                <a:lnTo>
                  <a:pt x="1622996" y="467613"/>
                </a:lnTo>
                <a:lnTo>
                  <a:pt x="1538287" y="495300"/>
                </a:lnTo>
                <a:lnTo>
                  <a:pt x="1455356" y="523367"/>
                </a:lnTo>
                <a:lnTo>
                  <a:pt x="1374330" y="552196"/>
                </a:lnTo>
                <a:lnTo>
                  <a:pt x="1294955" y="581406"/>
                </a:lnTo>
                <a:lnTo>
                  <a:pt x="1217612" y="611124"/>
                </a:lnTo>
                <a:lnTo>
                  <a:pt x="1142174" y="641476"/>
                </a:lnTo>
                <a:lnTo>
                  <a:pt x="1068768" y="672338"/>
                </a:lnTo>
                <a:lnTo>
                  <a:pt x="997521" y="703580"/>
                </a:lnTo>
                <a:lnTo>
                  <a:pt x="928179" y="735330"/>
                </a:lnTo>
                <a:lnTo>
                  <a:pt x="861123" y="767588"/>
                </a:lnTo>
                <a:lnTo>
                  <a:pt x="796251" y="800100"/>
                </a:lnTo>
                <a:lnTo>
                  <a:pt x="733729" y="833120"/>
                </a:lnTo>
                <a:lnTo>
                  <a:pt x="673480" y="866648"/>
                </a:lnTo>
                <a:lnTo>
                  <a:pt x="615619" y="900302"/>
                </a:lnTo>
                <a:lnTo>
                  <a:pt x="560197" y="934465"/>
                </a:lnTo>
                <a:lnTo>
                  <a:pt x="507250" y="969010"/>
                </a:lnTo>
                <a:lnTo>
                  <a:pt x="456844" y="1003808"/>
                </a:lnTo>
                <a:lnTo>
                  <a:pt x="409117" y="1038987"/>
                </a:lnTo>
                <a:lnTo>
                  <a:pt x="363918" y="1074420"/>
                </a:lnTo>
                <a:lnTo>
                  <a:pt x="321564" y="1110107"/>
                </a:lnTo>
                <a:lnTo>
                  <a:pt x="281863" y="1146175"/>
                </a:lnTo>
                <a:lnTo>
                  <a:pt x="245021" y="1182370"/>
                </a:lnTo>
                <a:lnTo>
                  <a:pt x="210997" y="1218819"/>
                </a:lnTo>
                <a:lnTo>
                  <a:pt x="179908" y="1255649"/>
                </a:lnTo>
                <a:lnTo>
                  <a:pt x="151853" y="1292606"/>
                </a:lnTo>
                <a:lnTo>
                  <a:pt x="126847" y="1329817"/>
                </a:lnTo>
                <a:lnTo>
                  <a:pt x="104901" y="1367155"/>
                </a:lnTo>
                <a:lnTo>
                  <a:pt x="86106" y="1404747"/>
                </a:lnTo>
                <a:lnTo>
                  <a:pt x="70650" y="1442465"/>
                </a:lnTo>
                <a:lnTo>
                  <a:pt x="58407" y="1480565"/>
                </a:lnTo>
                <a:lnTo>
                  <a:pt x="49542" y="1518539"/>
                </a:lnTo>
                <a:lnTo>
                  <a:pt x="48415" y="1526595"/>
                </a:lnTo>
                <a:lnTo>
                  <a:pt x="57687" y="1544332"/>
                </a:lnTo>
                <a:lnTo>
                  <a:pt x="77111" y="1514304"/>
                </a:lnTo>
                <a:lnTo>
                  <a:pt x="83070" y="1488439"/>
                </a:lnTo>
                <a:lnTo>
                  <a:pt x="94640" y="1452372"/>
                </a:lnTo>
                <a:lnTo>
                  <a:pt x="109283" y="1416303"/>
                </a:lnTo>
                <a:lnTo>
                  <a:pt x="127254" y="1380236"/>
                </a:lnTo>
                <a:lnTo>
                  <a:pt x="148361" y="1344295"/>
                </a:lnTo>
                <a:lnTo>
                  <a:pt x="172504" y="1308227"/>
                </a:lnTo>
                <a:lnTo>
                  <a:pt x="199694" y="1272286"/>
                </a:lnTo>
                <a:lnTo>
                  <a:pt x="229946" y="1236472"/>
                </a:lnTo>
                <a:lnTo>
                  <a:pt x="263169" y="1200785"/>
                </a:lnTo>
                <a:lnTo>
                  <a:pt x="299288" y="1165352"/>
                </a:lnTo>
                <a:lnTo>
                  <a:pt x="338264" y="1129919"/>
                </a:lnTo>
                <a:lnTo>
                  <a:pt x="379920" y="1094739"/>
                </a:lnTo>
                <a:lnTo>
                  <a:pt x="424459" y="1059814"/>
                </a:lnTo>
                <a:lnTo>
                  <a:pt x="471589" y="1025144"/>
                </a:lnTo>
                <a:lnTo>
                  <a:pt x="521385" y="990726"/>
                </a:lnTo>
                <a:lnTo>
                  <a:pt x="573786" y="956563"/>
                </a:lnTo>
                <a:lnTo>
                  <a:pt x="628675" y="922782"/>
                </a:lnTo>
                <a:lnTo>
                  <a:pt x="686054" y="889253"/>
                </a:lnTo>
                <a:lnTo>
                  <a:pt x="745820" y="855980"/>
                </a:lnTo>
                <a:lnTo>
                  <a:pt x="807885" y="823340"/>
                </a:lnTo>
                <a:lnTo>
                  <a:pt x="872299" y="790956"/>
                </a:lnTo>
                <a:lnTo>
                  <a:pt x="938974" y="758951"/>
                </a:lnTo>
                <a:lnTo>
                  <a:pt x="1007808" y="727328"/>
                </a:lnTo>
                <a:lnTo>
                  <a:pt x="1078801" y="696213"/>
                </a:lnTo>
                <a:lnTo>
                  <a:pt x="1151953" y="665480"/>
                </a:lnTo>
                <a:lnTo>
                  <a:pt x="1227010" y="635253"/>
                </a:lnTo>
                <a:lnTo>
                  <a:pt x="1303972" y="605663"/>
                </a:lnTo>
                <a:lnTo>
                  <a:pt x="1382966" y="576580"/>
                </a:lnTo>
                <a:lnTo>
                  <a:pt x="1463738" y="548005"/>
                </a:lnTo>
                <a:lnTo>
                  <a:pt x="1546415" y="519938"/>
                </a:lnTo>
                <a:lnTo>
                  <a:pt x="1630743" y="492378"/>
                </a:lnTo>
                <a:lnTo>
                  <a:pt x="1716722" y="465455"/>
                </a:lnTo>
                <a:lnTo>
                  <a:pt x="1804479" y="439293"/>
                </a:lnTo>
                <a:lnTo>
                  <a:pt x="1893760" y="413638"/>
                </a:lnTo>
                <a:lnTo>
                  <a:pt x="1984438" y="388620"/>
                </a:lnTo>
                <a:lnTo>
                  <a:pt x="2076767" y="364236"/>
                </a:lnTo>
                <a:lnTo>
                  <a:pt x="2265489" y="317753"/>
                </a:lnTo>
                <a:lnTo>
                  <a:pt x="2459418" y="274065"/>
                </a:lnTo>
                <a:lnTo>
                  <a:pt x="2658173" y="233299"/>
                </a:lnTo>
                <a:lnTo>
                  <a:pt x="2861373" y="195961"/>
                </a:lnTo>
                <a:lnTo>
                  <a:pt x="3068383" y="161798"/>
                </a:lnTo>
                <a:lnTo>
                  <a:pt x="3278949" y="131190"/>
                </a:lnTo>
                <a:lnTo>
                  <a:pt x="3492563" y="104012"/>
                </a:lnTo>
                <a:lnTo>
                  <a:pt x="3708717" y="80772"/>
                </a:lnTo>
                <a:lnTo>
                  <a:pt x="3927157" y="61468"/>
                </a:lnTo>
                <a:lnTo>
                  <a:pt x="4147248" y="46100"/>
                </a:lnTo>
                <a:lnTo>
                  <a:pt x="4368736" y="34925"/>
                </a:lnTo>
                <a:lnTo>
                  <a:pt x="4590986" y="28194"/>
                </a:lnTo>
                <a:lnTo>
                  <a:pt x="4813998" y="25908"/>
                </a:lnTo>
                <a:lnTo>
                  <a:pt x="4813617" y="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87345" y="3172205"/>
            <a:ext cx="4668520" cy="3068320"/>
          </a:xfrm>
          <a:custGeom>
            <a:avLst/>
            <a:gdLst/>
            <a:ahLst/>
            <a:cxnLst/>
            <a:rect l="l" t="t" r="r" b="b"/>
            <a:pathLst>
              <a:path w="4668520" h="3068320">
                <a:moveTo>
                  <a:pt x="0" y="3067812"/>
                </a:moveTo>
                <a:lnTo>
                  <a:pt x="4668011" y="3067812"/>
                </a:lnTo>
                <a:lnTo>
                  <a:pt x="4668011" y="0"/>
                </a:lnTo>
                <a:lnTo>
                  <a:pt x="0" y="0"/>
                </a:lnTo>
                <a:lnTo>
                  <a:pt x="0" y="3067812"/>
                </a:lnTo>
                <a:close/>
              </a:path>
            </a:pathLst>
          </a:custGeom>
          <a:solidFill>
            <a:srgbClr val="FFFF0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87345" y="3172205"/>
            <a:ext cx="4668520" cy="3068320"/>
          </a:xfrm>
          <a:custGeom>
            <a:avLst/>
            <a:gdLst/>
            <a:ahLst/>
            <a:cxnLst/>
            <a:rect l="l" t="t" r="r" b="b"/>
            <a:pathLst>
              <a:path w="4668520" h="3068320">
                <a:moveTo>
                  <a:pt x="0" y="3067812"/>
                </a:moveTo>
                <a:lnTo>
                  <a:pt x="4668011" y="3067812"/>
                </a:lnTo>
                <a:lnTo>
                  <a:pt x="4668011" y="0"/>
                </a:lnTo>
                <a:lnTo>
                  <a:pt x="0" y="0"/>
                </a:lnTo>
                <a:lnTo>
                  <a:pt x="0" y="3067812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7442" y="5438394"/>
            <a:ext cx="2324100" cy="791210"/>
          </a:xfrm>
          <a:custGeom>
            <a:avLst/>
            <a:gdLst/>
            <a:ahLst/>
            <a:cxnLst/>
            <a:rect l="l" t="t" r="r" b="b"/>
            <a:pathLst>
              <a:path w="2324100" h="791210">
                <a:moveTo>
                  <a:pt x="1431798" y="36575"/>
                </a:moveTo>
                <a:lnTo>
                  <a:pt x="125729" y="36575"/>
                </a:lnTo>
                <a:lnTo>
                  <a:pt x="76788" y="46452"/>
                </a:lnTo>
                <a:lnTo>
                  <a:pt x="36823" y="73390"/>
                </a:lnTo>
                <a:lnTo>
                  <a:pt x="9879" y="113353"/>
                </a:lnTo>
                <a:lnTo>
                  <a:pt x="0" y="162305"/>
                </a:lnTo>
                <a:lnTo>
                  <a:pt x="0" y="665225"/>
                </a:lnTo>
                <a:lnTo>
                  <a:pt x="9879" y="714167"/>
                </a:lnTo>
                <a:lnTo>
                  <a:pt x="36823" y="754132"/>
                </a:lnTo>
                <a:lnTo>
                  <a:pt x="76788" y="781076"/>
                </a:lnTo>
                <a:lnTo>
                  <a:pt x="125729" y="790955"/>
                </a:lnTo>
                <a:lnTo>
                  <a:pt x="1431798" y="790955"/>
                </a:lnTo>
                <a:lnTo>
                  <a:pt x="1480750" y="781076"/>
                </a:lnTo>
                <a:lnTo>
                  <a:pt x="1520713" y="754132"/>
                </a:lnTo>
                <a:lnTo>
                  <a:pt x="1547651" y="714167"/>
                </a:lnTo>
                <a:lnTo>
                  <a:pt x="1557527" y="665225"/>
                </a:lnTo>
                <a:lnTo>
                  <a:pt x="1557527" y="350900"/>
                </a:lnTo>
                <a:lnTo>
                  <a:pt x="1969460" y="162305"/>
                </a:lnTo>
                <a:lnTo>
                  <a:pt x="1557527" y="162305"/>
                </a:lnTo>
                <a:lnTo>
                  <a:pt x="1547651" y="113353"/>
                </a:lnTo>
                <a:lnTo>
                  <a:pt x="1520713" y="73390"/>
                </a:lnTo>
                <a:lnTo>
                  <a:pt x="1480750" y="46452"/>
                </a:lnTo>
                <a:lnTo>
                  <a:pt x="1431798" y="36575"/>
                </a:lnTo>
                <a:close/>
              </a:path>
              <a:path w="2324100" h="791210">
                <a:moveTo>
                  <a:pt x="2323972" y="0"/>
                </a:moveTo>
                <a:lnTo>
                  <a:pt x="1557527" y="162305"/>
                </a:lnTo>
                <a:lnTo>
                  <a:pt x="1969460" y="162305"/>
                </a:lnTo>
                <a:lnTo>
                  <a:pt x="23239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442" y="5438394"/>
            <a:ext cx="2324100" cy="791210"/>
          </a:xfrm>
          <a:custGeom>
            <a:avLst/>
            <a:gdLst/>
            <a:ahLst/>
            <a:cxnLst/>
            <a:rect l="l" t="t" r="r" b="b"/>
            <a:pathLst>
              <a:path w="2324100" h="791210">
                <a:moveTo>
                  <a:pt x="0" y="162305"/>
                </a:moveTo>
                <a:lnTo>
                  <a:pt x="9879" y="113353"/>
                </a:lnTo>
                <a:lnTo>
                  <a:pt x="36823" y="73390"/>
                </a:lnTo>
                <a:lnTo>
                  <a:pt x="76788" y="46452"/>
                </a:lnTo>
                <a:lnTo>
                  <a:pt x="125729" y="36575"/>
                </a:lnTo>
                <a:lnTo>
                  <a:pt x="908557" y="36575"/>
                </a:lnTo>
                <a:lnTo>
                  <a:pt x="1297939" y="36575"/>
                </a:lnTo>
                <a:lnTo>
                  <a:pt x="1431798" y="36575"/>
                </a:lnTo>
                <a:lnTo>
                  <a:pt x="1480750" y="46452"/>
                </a:lnTo>
                <a:lnTo>
                  <a:pt x="1520713" y="73390"/>
                </a:lnTo>
                <a:lnTo>
                  <a:pt x="1547651" y="113353"/>
                </a:lnTo>
                <a:lnTo>
                  <a:pt x="1557527" y="162305"/>
                </a:lnTo>
                <a:lnTo>
                  <a:pt x="2323972" y="0"/>
                </a:lnTo>
                <a:lnTo>
                  <a:pt x="1557527" y="350900"/>
                </a:lnTo>
                <a:lnTo>
                  <a:pt x="1557527" y="665225"/>
                </a:lnTo>
                <a:lnTo>
                  <a:pt x="1547651" y="714167"/>
                </a:lnTo>
                <a:lnTo>
                  <a:pt x="1520713" y="754132"/>
                </a:lnTo>
                <a:lnTo>
                  <a:pt x="1480750" y="781076"/>
                </a:lnTo>
                <a:lnTo>
                  <a:pt x="1431798" y="790955"/>
                </a:lnTo>
                <a:lnTo>
                  <a:pt x="1297939" y="790955"/>
                </a:lnTo>
                <a:lnTo>
                  <a:pt x="908557" y="790955"/>
                </a:lnTo>
                <a:lnTo>
                  <a:pt x="125729" y="790955"/>
                </a:lnTo>
                <a:lnTo>
                  <a:pt x="76788" y="781076"/>
                </a:lnTo>
                <a:lnTo>
                  <a:pt x="36823" y="754132"/>
                </a:lnTo>
                <a:lnTo>
                  <a:pt x="9879" y="714167"/>
                </a:lnTo>
                <a:lnTo>
                  <a:pt x="0" y="665225"/>
                </a:lnTo>
                <a:lnTo>
                  <a:pt x="0" y="350900"/>
                </a:lnTo>
                <a:lnTo>
                  <a:pt x="0" y="162305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82625" y="5583732"/>
            <a:ext cx="10033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Additional  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62305" y="3577590"/>
            <a:ext cx="2225040" cy="238125"/>
          </a:xfrm>
          <a:custGeom>
            <a:avLst/>
            <a:gdLst/>
            <a:ahLst/>
            <a:cxnLst/>
            <a:rect l="l" t="t" r="r" b="b"/>
            <a:pathLst>
              <a:path w="2225040" h="238125">
                <a:moveTo>
                  <a:pt x="0" y="39624"/>
                </a:moveTo>
                <a:lnTo>
                  <a:pt x="3114" y="24217"/>
                </a:lnTo>
                <a:lnTo>
                  <a:pt x="11606" y="11620"/>
                </a:lnTo>
                <a:lnTo>
                  <a:pt x="24201" y="3119"/>
                </a:lnTo>
                <a:lnTo>
                  <a:pt x="39624" y="0"/>
                </a:lnTo>
                <a:lnTo>
                  <a:pt x="2185416" y="0"/>
                </a:lnTo>
                <a:lnTo>
                  <a:pt x="2200822" y="3119"/>
                </a:lnTo>
                <a:lnTo>
                  <a:pt x="2213419" y="11620"/>
                </a:lnTo>
                <a:lnTo>
                  <a:pt x="2221920" y="24217"/>
                </a:lnTo>
                <a:lnTo>
                  <a:pt x="2225040" y="39624"/>
                </a:lnTo>
                <a:lnTo>
                  <a:pt x="2225040" y="198120"/>
                </a:lnTo>
                <a:lnTo>
                  <a:pt x="2221920" y="213526"/>
                </a:lnTo>
                <a:lnTo>
                  <a:pt x="2213419" y="226123"/>
                </a:lnTo>
                <a:lnTo>
                  <a:pt x="2200822" y="234624"/>
                </a:lnTo>
                <a:lnTo>
                  <a:pt x="2185416" y="237744"/>
                </a:lnTo>
                <a:lnTo>
                  <a:pt x="39624" y="237744"/>
                </a:lnTo>
                <a:lnTo>
                  <a:pt x="24201" y="234624"/>
                </a:lnTo>
                <a:lnTo>
                  <a:pt x="11606" y="226123"/>
                </a:lnTo>
                <a:lnTo>
                  <a:pt x="3114" y="213526"/>
                </a:lnTo>
                <a:lnTo>
                  <a:pt x="0" y="198120"/>
                </a:lnTo>
                <a:lnTo>
                  <a:pt x="0" y="39624"/>
                </a:lnTo>
                <a:close/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6679" y="4230623"/>
            <a:ext cx="2062480" cy="585470"/>
          </a:xfrm>
          <a:custGeom>
            <a:avLst/>
            <a:gdLst/>
            <a:ahLst/>
            <a:cxnLst/>
            <a:rect l="l" t="t" r="r" b="b"/>
            <a:pathLst>
              <a:path w="2062480" h="585470">
                <a:moveTo>
                  <a:pt x="0" y="585215"/>
                </a:moveTo>
                <a:lnTo>
                  <a:pt x="2061972" y="585215"/>
                </a:lnTo>
                <a:lnTo>
                  <a:pt x="2061972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46049" y="4252086"/>
            <a:ext cx="15830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5155" marR="5080" indent="-59309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Source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release  date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82039" y="3677399"/>
            <a:ext cx="345909" cy="6157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5359" y="3815334"/>
            <a:ext cx="173990" cy="419734"/>
          </a:xfrm>
          <a:custGeom>
            <a:avLst/>
            <a:gdLst/>
            <a:ahLst/>
            <a:cxnLst/>
            <a:rect l="l" t="t" r="r" b="b"/>
            <a:pathLst>
              <a:path w="173990" h="419735">
                <a:moveTo>
                  <a:pt x="132745" y="48751"/>
                </a:moveTo>
                <a:lnTo>
                  <a:pt x="113528" y="65792"/>
                </a:lnTo>
                <a:lnTo>
                  <a:pt x="0" y="411226"/>
                </a:lnTo>
                <a:lnTo>
                  <a:pt x="24612" y="419354"/>
                </a:lnTo>
                <a:lnTo>
                  <a:pt x="138111" y="73840"/>
                </a:lnTo>
                <a:lnTo>
                  <a:pt x="132745" y="48751"/>
                </a:lnTo>
                <a:close/>
              </a:path>
              <a:path w="173990" h="419735">
                <a:moveTo>
                  <a:pt x="153163" y="20320"/>
                </a:moveTo>
                <a:lnTo>
                  <a:pt x="128473" y="20320"/>
                </a:lnTo>
                <a:lnTo>
                  <a:pt x="153022" y="28448"/>
                </a:lnTo>
                <a:lnTo>
                  <a:pt x="138111" y="73840"/>
                </a:lnTo>
                <a:lnTo>
                  <a:pt x="146926" y="115062"/>
                </a:lnTo>
                <a:lnTo>
                  <a:pt x="148450" y="122047"/>
                </a:lnTo>
                <a:lnTo>
                  <a:pt x="155308" y="126492"/>
                </a:lnTo>
                <a:lnTo>
                  <a:pt x="162293" y="124968"/>
                </a:lnTo>
                <a:lnTo>
                  <a:pt x="169278" y="123571"/>
                </a:lnTo>
                <a:lnTo>
                  <a:pt x="173723" y="116586"/>
                </a:lnTo>
                <a:lnTo>
                  <a:pt x="172199" y="109601"/>
                </a:lnTo>
                <a:lnTo>
                  <a:pt x="153163" y="20320"/>
                </a:lnTo>
                <a:close/>
              </a:path>
              <a:path w="173990" h="419735">
                <a:moveTo>
                  <a:pt x="148831" y="0"/>
                </a:moveTo>
                <a:lnTo>
                  <a:pt x="64846" y="74295"/>
                </a:lnTo>
                <a:lnTo>
                  <a:pt x="59486" y="79121"/>
                </a:lnTo>
                <a:lnTo>
                  <a:pt x="58991" y="87249"/>
                </a:lnTo>
                <a:lnTo>
                  <a:pt x="63741" y="92583"/>
                </a:lnTo>
                <a:lnTo>
                  <a:pt x="68491" y="98044"/>
                </a:lnTo>
                <a:lnTo>
                  <a:pt x="76669" y="98552"/>
                </a:lnTo>
                <a:lnTo>
                  <a:pt x="82029" y="93726"/>
                </a:lnTo>
                <a:lnTo>
                  <a:pt x="113528" y="65792"/>
                </a:lnTo>
                <a:lnTo>
                  <a:pt x="128473" y="20320"/>
                </a:lnTo>
                <a:lnTo>
                  <a:pt x="153163" y="20320"/>
                </a:lnTo>
                <a:lnTo>
                  <a:pt x="148831" y="0"/>
                </a:lnTo>
                <a:close/>
              </a:path>
              <a:path w="173990" h="419735">
                <a:moveTo>
                  <a:pt x="148802" y="27051"/>
                </a:moveTo>
                <a:lnTo>
                  <a:pt x="128104" y="27051"/>
                </a:lnTo>
                <a:lnTo>
                  <a:pt x="149339" y="34036"/>
                </a:lnTo>
                <a:lnTo>
                  <a:pt x="132745" y="48751"/>
                </a:lnTo>
                <a:lnTo>
                  <a:pt x="138111" y="73840"/>
                </a:lnTo>
                <a:lnTo>
                  <a:pt x="153022" y="28448"/>
                </a:lnTo>
                <a:lnTo>
                  <a:pt x="148802" y="27051"/>
                </a:lnTo>
                <a:close/>
              </a:path>
              <a:path w="173990" h="419735">
                <a:moveTo>
                  <a:pt x="128473" y="20320"/>
                </a:moveTo>
                <a:lnTo>
                  <a:pt x="113528" y="65792"/>
                </a:lnTo>
                <a:lnTo>
                  <a:pt x="132745" y="48751"/>
                </a:lnTo>
                <a:lnTo>
                  <a:pt x="128104" y="27051"/>
                </a:lnTo>
                <a:lnTo>
                  <a:pt x="148802" y="27051"/>
                </a:lnTo>
                <a:lnTo>
                  <a:pt x="128473" y="20320"/>
                </a:lnTo>
                <a:close/>
              </a:path>
              <a:path w="173990" h="419735">
                <a:moveTo>
                  <a:pt x="128104" y="27051"/>
                </a:moveTo>
                <a:lnTo>
                  <a:pt x="132745" y="48751"/>
                </a:lnTo>
                <a:lnTo>
                  <a:pt x="149339" y="34036"/>
                </a:lnTo>
                <a:lnTo>
                  <a:pt x="128104" y="27051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488935" y="1071372"/>
            <a:ext cx="1457325" cy="5842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54"/>
              </a:spcBef>
            </a:pPr>
            <a:r>
              <a:rPr sz="1600" spc="-5" dirty="0">
                <a:solidFill>
                  <a:srgbClr val="131212"/>
                </a:solidFill>
                <a:latin typeface="Calibri"/>
                <a:cs typeface="Calibri"/>
              </a:rPr>
              <a:t>Risk</a:t>
            </a:r>
            <a:r>
              <a:rPr sz="1600" spc="-10" dirty="0">
                <a:solidFill>
                  <a:srgbClr val="131212"/>
                </a:solidFill>
                <a:latin typeface="Calibri"/>
                <a:cs typeface="Calibri"/>
              </a:rPr>
              <a:t> Category: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600" i="1" spc="-20" dirty="0">
                <a:solidFill>
                  <a:srgbClr val="131212"/>
                </a:solidFill>
                <a:latin typeface="Calibri"/>
                <a:cs typeface="Calibri"/>
              </a:rPr>
              <a:t>FRAUD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416552" y="5626608"/>
            <a:ext cx="4727575" cy="1169035"/>
          </a:xfrm>
          <a:custGeom>
            <a:avLst/>
            <a:gdLst/>
            <a:ahLst/>
            <a:cxnLst/>
            <a:rect l="l" t="t" r="r" b="b"/>
            <a:pathLst>
              <a:path w="4727575" h="1169034">
                <a:moveTo>
                  <a:pt x="0" y="1168908"/>
                </a:moveTo>
                <a:lnTo>
                  <a:pt x="4727448" y="1168908"/>
                </a:lnTo>
                <a:lnTo>
                  <a:pt x="4727448" y="0"/>
                </a:lnTo>
                <a:lnTo>
                  <a:pt x="0" y="0"/>
                </a:lnTo>
                <a:lnTo>
                  <a:pt x="0" y="11689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496561" y="5648350"/>
            <a:ext cx="4304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31212"/>
                </a:solidFill>
                <a:latin typeface="Calibri"/>
                <a:cs typeface="Calibri"/>
              </a:rPr>
              <a:t>These information elements </a:t>
            </a:r>
            <a:r>
              <a:rPr sz="1400" spc="-10" dirty="0">
                <a:solidFill>
                  <a:srgbClr val="131212"/>
                </a:solidFill>
                <a:latin typeface="Calibri"/>
                <a:cs typeface="Calibri"/>
              </a:rPr>
              <a:t>found </a:t>
            </a:r>
            <a:r>
              <a:rPr sz="1400" dirty="0">
                <a:solidFill>
                  <a:srgbClr val="131212"/>
                </a:solidFill>
                <a:latin typeface="Calibri"/>
                <a:cs typeface="Calibri"/>
              </a:rPr>
              <a:t>in the </a:t>
            </a:r>
            <a:r>
              <a:rPr sz="1400" spc="-10" dirty="0">
                <a:solidFill>
                  <a:srgbClr val="131212"/>
                </a:solidFill>
                <a:latin typeface="Calibri"/>
                <a:cs typeface="Calibri"/>
              </a:rPr>
              <a:t>news </a:t>
            </a:r>
            <a:r>
              <a:rPr sz="1400" spc="-5" dirty="0">
                <a:solidFill>
                  <a:srgbClr val="131212"/>
                </a:solidFill>
                <a:latin typeface="Calibri"/>
                <a:cs typeface="Calibri"/>
              </a:rPr>
              <a:t>releases</a:t>
            </a:r>
            <a:r>
              <a:rPr sz="1400" spc="4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31212"/>
                </a:solidFill>
                <a:latin typeface="Calibri"/>
                <a:cs typeface="Calibri"/>
              </a:rPr>
              <a:t>are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496561" y="5861710"/>
            <a:ext cx="4133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31212"/>
                </a:solidFill>
                <a:latin typeface="Calibri"/>
                <a:cs typeface="Calibri"/>
              </a:rPr>
              <a:t>used </a:t>
            </a:r>
            <a:r>
              <a:rPr sz="1400" spc="-10" dirty="0">
                <a:solidFill>
                  <a:srgbClr val="131212"/>
                </a:solidFill>
                <a:latin typeface="Calibri"/>
                <a:cs typeface="Calibri"/>
              </a:rPr>
              <a:t>by LexisNexis® </a:t>
            </a:r>
            <a:r>
              <a:rPr sz="1400" spc="-5" dirty="0">
                <a:solidFill>
                  <a:srgbClr val="131212"/>
                </a:solidFill>
                <a:latin typeface="Calibri"/>
                <a:cs typeface="Calibri"/>
              </a:rPr>
              <a:t>Research </a:t>
            </a:r>
            <a:r>
              <a:rPr sz="1400" spc="-25" dirty="0">
                <a:solidFill>
                  <a:srgbClr val="131212"/>
                </a:solidFill>
                <a:latin typeface="Calibri"/>
                <a:cs typeface="Calibri"/>
              </a:rPr>
              <a:t>Teams </a:t>
            </a:r>
            <a:r>
              <a:rPr sz="1400" spc="-10" dirty="0">
                <a:solidFill>
                  <a:srgbClr val="131212"/>
                </a:solidFill>
                <a:latin typeface="Calibri"/>
                <a:cs typeface="Calibri"/>
              </a:rPr>
              <a:t>around </a:t>
            </a:r>
            <a:r>
              <a:rPr sz="1400" spc="-5" dirty="0">
                <a:solidFill>
                  <a:srgbClr val="131212"/>
                </a:solidFill>
                <a:latin typeface="Calibri"/>
                <a:cs typeface="Calibri"/>
              </a:rPr>
              <a:t>the world</a:t>
            </a:r>
            <a:r>
              <a:rPr sz="1400" spc="7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31212"/>
                </a:solidFill>
                <a:latin typeface="Calibri"/>
                <a:cs typeface="Calibri"/>
              </a:rPr>
              <a:t>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96561" y="6074765"/>
            <a:ext cx="450215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31212"/>
                </a:solidFill>
                <a:latin typeface="Calibri"/>
                <a:cs typeface="Calibri"/>
              </a:rPr>
              <a:t>perform </a:t>
            </a:r>
            <a:r>
              <a:rPr sz="1400" dirty="0">
                <a:solidFill>
                  <a:srgbClr val="131212"/>
                </a:solidFill>
                <a:latin typeface="Calibri"/>
                <a:cs typeface="Calibri"/>
              </a:rPr>
              <a:t>a </a:t>
            </a:r>
            <a:r>
              <a:rPr sz="1400" spc="-10" dirty="0">
                <a:solidFill>
                  <a:srgbClr val="131212"/>
                </a:solidFill>
                <a:latin typeface="Calibri"/>
                <a:cs typeface="Calibri"/>
              </a:rPr>
              <a:t>comprehensive review </a:t>
            </a:r>
            <a:r>
              <a:rPr sz="1400" dirty="0">
                <a:solidFill>
                  <a:srgbClr val="131212"/>
                </a:solidFill>
                <a:latin typeface="Calibri"/>
                <a:cs typeface="Calibri"/>
              </a:rPr>
              <a:t>of </a:t>
            </a:r>
            <a:r>
              <a:rPr sz="1400" spc="-5" dirty="0">
                <a:solidFill>
                  <a:srgbClr val="131212"/>
                </a:solidFill>
                <a:latin typeface="Calibri"/>
                <a:cs typeface="Calibri"/>
              </a:rPr>
              <a:t>each </a:t>
            </a:r>
            <a:r>
              <a:rPr sz="1400" dirty="0">
                <a:solidFill>
                  <a:srgbClr val="131212"/>
                </a:solidFill>
                <a:latin typeface="Calibri"/>
                <a:cs typeface="Calibri"/>
              </a:rPr>
              <a:t>of </a:t>
            </a:r>
            <a:r>
              <a:rPr sz="1400" spc="-5" dirty="0">
                <a:solidFill>
                  <a:srgbClr val="131212"/>
                </a:solidFill>
                <a:latin typeface="Calibri"/>
                <a:cs typeface="Calibri"/>
              </a:rPr>
              <a:t>the individuals or  entities </a:t>
            </a:r>
            <a:r>
              <a:rPr sz="1400" spc="-10" dirty="0">
                <a:solidFill>
                  <a:srgbClr val="131212"/>
                </a:solidFill>
                <a:latin typeface="Calibri"/>
                <a:cs typeface="Calibri"/>
              </a:rPr>
              <a:t>linked to </a:t>
            </a:r>
            <a:r>
              <a:rPr sz="1400" spc="-5" dirty="0">
                <a:solidFill>
                  <a:srgbClr val="131212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131212"/>
                </a:solidFill>
                <a:latin typeface="Calibri"/>
                <a:cs typeface="Calibri"/>
              </a:rPr>
              <a:t>article. </a:t>
            </a:r>
            <a:r>
              <a:rPr sz="1400" spc="-5" dirty="0">
                <a:solidFill>
                  <a:srgbClr val="131212"/>
                </a:solidFill>
                <a:latin typeface="Calibri"/>
                <a:cs typeface="Calibri"/>
              </a:rPr>
              <a:t>The </a:t>
            </a:r>
            <a:r>
              <a:rPr sz="1400" spc="-10" dirty="0">
                <a:solidFill>
                  <a:srgbClr val="131212"/>
                </a:solidFill>
                <a:latin typeface="Calibri"/>
                <a:cs typeface="Calibri"/>
              </a:rPr>
              <a:t>outcome </a:t>
            </a:r>
            <a:r>
              <a:rPr sz="1400" spc="-5" dirty="0">
                <a:solidFill>
                  <a:srgbClr val="131212"/>
                </a:solidFill>
                <a:latin typeface="Calibri"/>
                <a:cs typeface="Calibri"/>
              </a:rPr>
              <a:t>of such analysis </a:t>
            </a:r>
            <a:r>
              <a:rPr sz="1400" dirty="0">
                <a:solidFill>
                  <a:srgbClr val="131212"/>
                </a:solidFill>
                <a:latin typeface="Calibri"/>
                <a:cs typeface="Calibri"/>
              </a:rPr>
              <a:t>will  </a:t>
            </a:r>
            <a:r>
              <a:rPr sz="1400" spc="-5" dirty="0">
                <a:solidFill>
                  <a:srgbClr val="131212"/>
                </a:solidFill>
                <a:latin typeface="Calibri"/>
                <a:cs typeface="Calibri"/>
              </a:rPr>
              <a:t>be </a:t>
            </a:r>
            <a:r>
              <a:rPr sz="1400" dirty="0">
                <a:solidFill>
                  <a:srgbClr val="131212"/>
                </a:solidFill>
                <a:latin typeface="Calibri"/>
                <a:cs typeface="Calibri"/>
              </a:rPr>
              <a:t>a </a:t>
            </a:r>
            <a:r>
              <a:rPr sz="1400" spc="-5" dirty="0">
                <a:solidFill>
                  <a:srgbClr val="131212"/>
                </a:solidFill>
                <a:latin typeface="Calibri"/>
                <a:cs typeface="Calibri"/>
              </a:rPr>
              <a:t>“</a:t>
            </a:r>
            <a:r>
              <a:rPr sz="1400" i="1" spc="-5" dirty="0">
                <a:solidFill>
                  <a:srgbClr val="131212"/>
                </a:solidFill>
                <a:latin typeface="Calibri"/>
                <a:cs typeface="Calibri"/>
              </a:rPr>
              <a:t>Structured </a:t>
            </a:r>
            <a:r>
              <a:rPr sz="1400" i="1" dirty="0">
                <a:solidFill>
                  <a:srgbClr val="131212"/>
                </a:solidFill>
                <a:latin typeface="Calibri"/>
                <a:cs typeface="Calibri"/>
              </a:rPr>
              <a:t>Adverse Media</a:t>
            </a:r>
            <a:r>
              <a:rPr sz="1400" i="1" spc="-3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31212"/>
                </a:solidFill>
                <a:latin typeface="Calibri"/>
                <a:cs typeface="Calibri"/>
              </a:rPr>
              <a:t>Profile</a:t>
            </a:r>
            <a:r>
              <a:rPr sz="1400" dirty="0">
                <a:solidFill>
                  <a:srgbClr val="131212"/>
                </a:solidFill>
                <a:latin typeface="Calibri"/>
                <a:cs typeface="Calibri"/>
              </a:rPr>
              <a:t>”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18" y="290906"/>
            <a:ext cx="45821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How Structured </a:t>
            </a:r>
            <a:r>
              <a:rPr spc="-10" dirty="0"/>
              <a:t>Adverse </a:t>
            </a:r>
            <a:r>
              <a:rPr dirty="0"/>
              <a:t>Media is</a:t>
            </a:r>
            <a:r>
              <a:rPr spc="-35" dirty="0"/>
              <a:t> </a:t>
            </a:r>
            <a:r>
              <a:rPr spc="-10" dirty="0"/>
              <a:t>generated</a:t>
            </a:r>
          </a:p>
        </p:txBody>
      </p:sp>
      <p:sp>
        <p:nvSpPr>
          <p:cNvPr id="3" name="object 3"/>
          <p:cNvSpPr/>
          <p:nvPr/>
        </p:nvSpPr>
        <p:spPr>
          <a:xfrm>
            <a:off x="73731" y="1113739"/>
            <a:ext cx="3500048" cy="2159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283" y="4083265"/>
            <a:ext cx="2215088" cy="1987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7796" y="5826252"/>
            <a:ext cx="3156204" cy="530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8477" y="3405378"/>
            <a:ext cx="765175" cy="803275"/>
          </a:xfrm>
          <a:custGeom>
            <a:avLst/>
            <a:gdLst/>
            <a:ahLst/>
            <a:cxnLst/>
            <a:rect l="l" t="t" r="r" b="b"/>
            <a:pathLst>
              <a:path w="765175" h="803275">
                <a:moveTo>
                  <a:pt x="765047" y="420624"/>
                </a:moveTo>
                <a:lnTo>
                  <a:pt x="0" y="420624"/>
                </a:lnTo>
                <a:lnTo>
                  <a:pt x="382523" y="803148"/>
                </a:lnTo>
                <a:lnTo>
                  <a:pt x="765047" y="420624"/>
                </a:lnTo>
                <a:close/>
              </a:path>
              <a:path w="765175" h="803275">
                <a:moveTo>
                  <a:pt x="573785" y="0"/>
                </a:moveTo>
                <a:lnTo>
                  <a:pt x="191261" y="0"/>
                </a:lnTo>
                <a:lnTo>
                  <a:pt x="191261" y="420624"/>
                </a:lnTo>
                <a:lnTo>
                  <a:pt x="573785" y="420624"/>
                </a:lnTo>
                <a:lnTo>
                  <a:pt x="573785" y="0"/>
                </a:lnTo>
                <a:close/>
              </a:path>
            </a:pathLst>
          </a:custGeom>
          <a:solidFill>
            <a:srgbClr val="8B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8477" y="3405378"/>
            <a:ext cx="765175" cy="803275"/>
          </a:xfrm>
          <a:custGeom>
            <a:avLst/>
            <a:gdLst/>
            <a:ahLst/>
            <a:cxnLst/>
            <a:rect l="l" t="t" r="r" b="b"/>
            <a:pathLst>
              <a:path w="765175" h="803275">
                <a:moveTo>
                  <a:pt x="0" y="420624"/>
                </a:moveTo>
                <a:lnTo>
                  <a:pt x="191261" y="420624"/>
                </a:lnTo>
                <a:lnTo>
                  <a:pt x="191261" y="0"/>
                </a:lnTo>
                <a:lnTo>
                  <a:pt x="573785" y="0"/>
                </a:lnTo>
                <a:lnTo>
                  <a:pt x="573785" y="420624"/>
                </a:lnTo>
                <a:lnTo>
                  <a:pt x="765047" y="420624"/>
                </a:lnTo>
                <a:lnTo>
                  <a:pt x="382523" y="803148"/>
                </a:lnTo>
                <a:lnTo>
                  <a:pt x="0" y="420624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30651" y="2054351"/>
            <a:ext cx="2817876" cy="3061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3704" y="2192273"/>
            <a:ext cx="2621280" cy="2865755"/>
          </a:xfrm>
          <a:custGeom>
            <a:avLst/>
            <a:gdLst/>
            <a:ahLst/>
            <a:cxnLst/>
            <a:rect l="l" t="t" r="r" b="b"/>
            <a:pathLst>
              <a:path w="2621279" h="2865754">
                <a:moveTo>
                  <a:pt x="2586371" y="37847"/>
                </a:moveTo>
                <a:lnTo>
                  <a:pt x="2561791" y="45507"/>
                </a:lnTo>
                <a:lnTo>
                  <a:pt x="0" y="2848102"/>
                </a:lnTo>
                <a:lnTo>
                  <a:pt x="19050" y="2865501"/>
                </a:lnTo>
                <a:lnTo>
                  <a:pt x="2580927" y="62949"/>
                </a:lnTo>
                <a:lnTo>
                  <a:pt x="2586371" y="37847"/>
                </a:lnTo>
                <a:close/>
              </a:path>
              <a:path w="2621279" h="2865754">
                <a:moveTo>
                  <a:pt x="2618836" y="10160"/>
                </a:moveTo>
                <a:lnTo>
                  <a:pt x="2594102" y="10160"/>
                </a:lnTo>
                <a:lnTo>
                  <a:pt x="2613279" y="27559"/>
                </a:lnTo>
                <a:lnTo>
                  <a:pt x="2580927" y="62949"/>
                </a:lnTo>
                <a:lnTo>
                  <a:pt x="2570480" y="111125"/>
                </a:lnTo>
                <a:lnTo>
                  <a:pt x="2574924" y="117983"/>
                </a:lnTo>
                <a:lnTo>
                  <a:pt x="2588895" y="121030"/>
                </a:lnTo>
                <a:lnTo>
                  <a:pt x="2595880" y="116586"/>
                </a:lnTo>
                <a:lnTo>
                  <a:pt x="2597404" y="109600"/>
                </a:lnTo>
                <a:lnTo>
                  <a:pt x="2618836" y="10160"/>
                </a:lnTo>
                <a:close/>
              </a:path>
              <a:path w="2621279" h="2865754">
                <a:moveTo>
                  <a:pt x="2600820" y="16255"/>
                </a:moveTo>
                <a:lnTo>
                  <a:pt x="2591054" y="16255"/>
                </a:lnTo>
                <a:lnTo>
                  <a:pt x="2607564" y="31241"/>
                </a:lnTo>
                <a:lnTo>
                  <a:pt x="2586371" y="37847"/>
                </a:lnTo>
                <a:lnTo>
                  <a:pt x="2580927" y="62949"/>
                </a:lnTo>
                <a:lnTo>
                  <a:pt x="2613279" y="27559"/>
                </a:lnTo>
                <a:lnTo>
                  <a:pt x="2600820" y="16255"/>
                </a:lnTo>
                <a:close/>
              </a:path>
              <a:path w="2621279" h="2865754">
                <a:moveTo>
                  <a:pt x="2621025" y="0"/>
                </a:moveTo>
                <a:lnTo>
                  <a:pt x="2513965" y="33400"/>
                </a:lnTo>
                <a:lnTo>
                  <a:pt x="2507107" y="35433"/>
                </a:lnTo>
                <a:lnTo>
                  <a:pt x="2503297" y="42672"/>
                </a:lnTo>
                <a:lnTo>
                  <a:pt x="2505456" y="49529"/>
                </a:lnTo>
                <a:lnTo>
                  <a:pt x="2507487" y="56387"/>
                </a:lnTo>
                <a:lnTo>
                  <a:pt x="2514727" y="60198"/>
                </a:lnTo>
                <a:lnTo>
                  <a:pt x="2561791" y="45507"/>
                </a:lnTo>
                <a:lnTo>
                  <a:pt x="2594102" y="10160"/>
                </a:lnTo>
                <a:lnTo>
                  <a:pt x="2618836" y="10160"/>
                </a:lnTo>
                <a:lnTo>
                  <a:pt x="2621025" y="0"/>
                </a:lnTo>
                <a:close/>
              </a:path>
              <a:path w="2621279" h="2865754">
                <a:moveTo>
                  <a:pt x="2594102" y="10160"/>
                </a:moveTo>
                <a:lnTo>
                  <a:pt x="2561791" y="45507"/>
                </a:lnTo>
                <a:lnTo>
                  <a:pt x="2586371" y="37847"/>
                </a:lnTo>
                <a:lnTo>
                  <a:pt x="2591054" y="16255"/>
                </a:lnTo>
                <a:lnTo>
                  <a:pt x="2600820" y="16255"/>
                </a:lnTo>
                <a:lnTo>
                  <a:pt x="2594102" y="10160"/>
                </a:lnTo>
                <a:close/>
              </a:path>
              <a:path w="2621279" h="2865754">
                <a:moveTo>
                  <a:pt x="2591054" y="16255"/>
                </a:moveTo>
                <a:lnTo>
                  <a:pt x="2586371" y="37847"/>
                </a:lnTo>
                <a:lnTo>
                  <a:pt x="2607564" y="31241"/>
                </a:lnTo>
                <a:lnTo>
                  <a:pt x="2591054" y="16255"/>
                </a:lnTo>
                <a:close/>
              </a:path>
            </a:pathLst>
          </a:custGeom>
          <a:solidFill>
            <a:srgbClr val="8B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39795" y="4872291"/>
            <a:ext cx="2804160" cy="310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2976" y="4951603"/>
            <a:ext cx="2607945" cy="120650"/>
          </a:xfrm>
          <a:custGeom>
            <a:avLst/>
            <a:gdLst/>
            <a:ahLst/>
            <a:cxnLst/>
            <a:rect l="l" t="t" r="r" b="b"/>
            <a:pathLst>
              <a:path w="2607945" h="120650">
                <a:moveTo>
                  <a:pt x="2585511" y="45974"/>
                </a:moveTo>
                <a:lnTo>
                  <a:pt x="2581910" y="45974"/>
                </a:lnTo>
                <a:lnTo>
                  <a:pt x="2582291" y="71882"/>
                </a:lnTo>
                <a:lnTo>
                  <a:pt x="2534460" y="72587"/>
                </a:lnTo>
                <a:lnTo>
                  <a:pt x="2492248" y="98044"/>
                </a:lnTo>
                <a:lnTo>
                  <a:pt x="2490216" y="105918"/>
                </a:lnTo>
                <a:lnTo>
                  <a:pt x="2493899" y="112141"/>
                </a:lnTo>
                <a:lnTo>
                  <a:pt x="2497582" y="118237"/>
                </a:lnTo>
                <a:lnTo>
                  <a:pt x="2505583" y="120142"/>
                </a:lnTo>
                <a:lnTo>
                  <a:pt x="2607818" y="58547"/>
                </a:lnTo>
                <a:lnTo>
                  <a:pt x="2585511" y="45974"/>
                </a:lnTo>
                <a:close/>
              </a:path>
              <a:path w="2607945" h="120650">
                <a:moveTo>
                  <a:pt x="2533934" y="46681"/>
                </a:moveTo>
                <a:lnTo>
                  <a:pt x="0" y="84074"/>
                </a:lnTo>
                <a:lnTo>
                  <a:pt x="381" y="109982"/>
                </a:lnTo>
                <a:lnTo>
                  <a:pt x="2534460" y="72587"/>
                </a:lnTo>
                <a:lnTo>
                  <a:pt x="2556403" y="59354"/>
                </a:lnTo>
                <a:lnTo>
                  <a:pt x="2533934" y="46681"/>
                </a:lnTo>
                <a:close/>
              </a:path>
              <a:path w="2607945" h="120650">
                <a:moveTo>
                  <a:pt x="2556403" y="59354"/>
                </a:moveTo>
                <a:lnTo>
                  <a:pt x="2534460" y="72587"/>
                </a:lnTo>
                <a:lnTo>
                  <a:pt x="2582291" y="71882"/>
                </a:lnTo>
                <a:lnTo>
                  <a:pt x="2582266" y="70231"/>
                </a:lnTo>
                <a:lnTo>
                  <a:pt x="2575687" y="70231"/>
                </a:lnTo>
                <a:lnTo>
                  <a:pt x="2556403" y="59354"/>
                </a:lnTo>
                <a:close/>
              </a:path>
              <a:path w="2607945" h="120650">
                <a:moveTo>
                  <a:pt x="2575433" y="47879"/>
                </a:moveTo>
                <a:lnTo>
                  <a:pt x="2556403" y="59354"/>
                </a:lnTo>
                <a:lnTo>
                  <a:pt x="2575687" y="70231"/>
                </a:lnTo>
                <a:lnTo>
                  <a:pt x="2575433" y="47879"/>
                </a:lnTo>
                <a:close/>
              </a:path>
              <a:path w="2607945" h="120650">
                <a:moveTo>
                  <a:pt x="2581938" y="47879"/>
                </a:moveTo>
                <a:lnTo>
                  <a:pt x="2575433" y="47879"/>
                </a:lnTo>
                <a:lnTo>
                  <a:pt x="2575687" y="70231"/>
                </a:lnTo>
                <a:lnTo>
                  <a:pt x="2582266" y="70231"/>
                </a:lnTo>
                <a:lnTo>
                  <a:pt x="2581938" y="47879"/>
                </a:lnTo>
                <a:close/>
              </a:path>
              <a:path w="2607945" h="120650">
                <a:moveTo>
                  <a:pt x="2581910" y="45974"/>
                </a:moveTo>
                <a:lnTo>
                  <a:pt x="2533934" y="46681"/>
                </a:lnTo>
                <a:lnTo>
                  <a:pt x="2556403" y="59354"/>
                </a:lnTo>
                <a:lnTo>
                  <a:pt x="2575433" y="47879"/>
                </a:lnTo>
                <a:lnTo>
                  <a:pt x="2581938" y="47879"/>
                </a:lnTo>
                <a:lnTo>
                  <a:pt x="2581910" y="45974"/>
                </a:lnTo>
                <a:close/>
              </a:path>
              <a:path w="2607945" h="120650">
                <a:moveTo>
                  <a:pt x="2503804" y="0"/>
                </a:moveTo>
                <a:lnTo>
                  <a:pt x="2495931" y="2159"/>
                </a:lnTo>
                <a:lnTo>
                  <a:pt x="2492375" y="8382"/>
                </a:lnTo>
                <a:lnTo>
                  <a:pt x="2488946" y="14605"/>
                </a:lnTo>
                <a:lnTo>
                  <a:pt x="2491104" y="22479"/>
                </a:lnTo>
                <a:lnTo>
                  <a:pt x="2533934" y="46681"/>
                </a:lnTo>
                <a:lnTo>
                  <a:pt x="2581910" y="45974"/>
                </a:lnTo>
                <a:lnTo>
                  <a:pt x="2585511" y="45974"/>
                </a:lnTo>
                <a:lnTo>
                  <a:pt x="2510028" y="3429"/>
                </a:lnTo>
                <a:lnTo>
                  <a:pt x="2503804" y="0"/>
                </a:lnTo>
                <a:close/>
              </a:path>
            </a:pathLst>
          </a:custGeom>
          <a:solidFill>
            <a:srgbClr val="8B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36748" y="5013959"/>
            <a:ext cx="2811779" cy="1118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78911" y="5036058"/>
            <a:ext cx="2616200" cy="945515"/>
          </a:xfrm>
          <a:custGeom>
            <a:avLst/>
            <a:gdLst/>
            <a:ahLst/>
            <a:cxnLst/>
            <a:rect l="l" t="t" r="r" b="b"/>
            <a:pathLst>
              <a:path w="2616200" h="945514">
                <a:moveTo>
                  <a:pt x="2542016" y="910583"/>
                </a:moveTo>
                <a:lnTo>
                  <a:pt x="2493772" y="920000"/>
                </a:lnTo>
                <a:lnTo>
                  <a:pt x="2489200" y="926807"/>
                </a:lnTo>
                <a:lnTo>
                  <a:pt x="2490470" y="933831"/>
                </a:lnTo>
                <a:lnTo>
                  <a:pt x="2491866" y="940854"/>
                </a:lnTo>
                <a:lnTo>
                  <a:pt x="2498725" y="945426"/>
                </a:lnTo>
                <a:lnTo>
                  <a:pt x="2596487" y="926350"/>
                </a:lnTo>
                <a:lnTo>
                  <a:pt x="2587243" y="926350"/>
                </a:lnTo>
                <a:lnTo>
                  <a:pt x="2542016" y="910583"/>
                </a:lnTo>
                <a:close/>
              </a:path>
              <a:path w="2616200" h="945514">
                <a:moveTo>
                  <a:pt x="2567238" y="905659"/>
                </a:moveTo>
                <a:lnTo>
                  <a:pt x="2542016" y="910583"/>
                </a:lnTo>
                <a:lnTo>
                  <a:pt x="2587243" y="926350"/>
                </a:lnTo>
                <a:lnTo>
                  <a:pt x="2588568" y="922540"/>
                </a:lnTo>
                <a:lnTo>
                  <a:pt x="2581655" y="922540"/>
                </a:lnTo>
                <a:lnTo>
                  <a:pt x="2567238" y="905659"/>
                </a:lnTo>
                <a:close/>
              </a:path>
              <a:path w="2616200" h="945514">
                <a:moveTo>
                  <a:pt x="2530093" y="831227"/>
                </a:moveTo>
                <a:lnTo>
                  <a:pt x="2519172" y="840524"/>
                </a:lnTo>
                <a:lnTo>
                  <a:pt x="2518537" y="848702"/>
                </a:lnTo>
                <a:lnTo>
                  <a:pt x="2523236" y="854138"/>
                </a:lnTo>
                <a:lnTo>
                  <a:pt x="2550550" y="886119"/>
                </a:lnTo>
                <a:lnTo>
                  <a:pt x="2595753" y="901877"/>
                </a:lnTo>
                <a:lnTo>
                  <a:pt x="2587243" y="926350"/>
                </a:lnTo>
                <a:lnTo>
                  <a:pt x="2596487" y="926350"/>
                </a:lnTo>
                <a:lnTo>
                  <a:pt x="2615818" y="922578"/>
                </a:lnTo>
                <a:lnTo>
                  <a:pt x="2542921" y="837311"/>
                </a:lnTo>
                <a:lnTo>
                  <a:pt x="2538222" y="831862"/>
                </a:lnTo>
                <a:lnTo>
                  <a:pt x="2530093" y="831227"/>
                </a:lnTo>
                <a:close/>
              </a:path>
              <a:path w="2616200" h="945514">
                <a:moveTo>
                  <a:pt x="2589022" y="901407"/>
                </a:moveTo>
                <a:lnTo>
                  <a:pt x="2567238" y="905659"/>
                </a:lnTo>
                <a:lnTo>
                  <a:pt x="2581655" y="922540"/>
                </a:lnTo>
                <a:lnTo>
                  <a:pt x="2589022" y="901407"/>
                </a:lnTo>
                <a:close/>
              </a:path>
              <a:path w="2616200" h="945514">
                <a:moveTo>
                  <a:pt x="2594405" y="901407"/>
                </a:moveTo>
                <a:lnTo>
                  <a:pt x="2589022" y="901407"/>
                </a:lnTo>
                <a:lnTo>
                  <a:pt x="2581655" y="922540"/>
                </a:lnTo>
                <a:lnTo>
                  <a:pt x="2588568" y="922540"/>
                </a:lnTo>
                <a:lnTo>
                  <a:pt x="2595753" y="901877"/>
                </a:lnTo>
                <a:lnTo>
                  <a:pt x="2594405" y="901407"/>
                </a:lnTo>
                <a:close/>
              </a:path>
              <a:path w="2616200" h="945514">
                <a:moveTo>
                  <a:pt x="8636" y="0"/>
                </a:moveTo>
                <a:lnTo>
                  <a:pt x="0" y="24384"/>
                </a:lnTo>
                <a:lnTo>
                  <a:pt x="2542016" y="910583"/>
                </a:lnTo>
                <a:lnTo>
                  <a:pt x="2567238" y="905659"/>
                </a:lnTo>
                <a:lnTo>
                  <a:pt x="2550550" y="886119"/>
                </a:lnTo>
                <a:lnTo>
                  <a:pt x="8636" y="0"/>
                </a:lnTo>
                <a:close/>
              </a:path>
              <a:path w="2616200" h="945514">
                <a:moveTo>
                  <a:pt x="2550550" y="886119"/>
                </a:moveTo>
                <a:lnTo>
                  <a:pt x="2567238" y="905659"/>
                </a:lnTo>
                <a:lnTo>
                  <a:pt x="2589022" y="901407"/>
                </a:lnTo>
                <a:lnTo>
                  <a:pt x="2594405" y="901407"/>
                </a:lnTo>
                <a:lnTo>
                  <a:pt x="2550550" y="886119"/>
                </a:lnTo>
                <a:close/>
              </a:path>
            </a:pathLst>
          </a:custGeom>
          <a:solidFill>
            <a:srgbClr val="8B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71971" y="1110995"/>
            <a:ext cx="3272028" cy="19674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6871" y="1700783"/>
            <a:ext cx="607060" cy="368935"/>
          </a:xfrm>
          <a:custGeom>
            <a:avLst/>
            <a:gdLst/>
            <a:ahLst/>
            <a:cxnLst/>
            <a:rect l="l" t="t" r="r" b="b"/>
            <a:pathLst>
              <a:path w="607059" h="368935">
                <a:moveTo>
                  <a:pt x="0" y="368808"/>
                </a:moveTo>
                <a:lnTo>
                  <a:pt x="606551" y="368808"/>
                </a:lnTo>
                <a:lnTo>
                  <a:pt x="606551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00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33700" y="3215639"/>
            <a:ext cx="2833116" cy="1901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6245" y="3353561"/>
            <a:ext cx="2637790" cy="1706880"/>
          </a:xfrm>
          <a:custGeom>
            <a:avLst/>
            <a:gdLst/>
            <a:ahLst/>
            <a:cxnLst/>
            <a:rect l="l" t="t" r="r" b="b"/>
            <a:pathLst>
              <a:path w="2637790" h="1706879">
                <a:moveTo>
                  <a:pt x="2594461" y="27796"/>
                </a:moveTo>
                <a:lnTo>
                  <a:pt x="2568761" y="28958"/>
                </a:lnTo>
                <a:lnTo>
                  <a:pt x="0" y="1684655"/>
                </a:lnTo>
                <a:lnTo>
                  <a:pt x="13969" y="1706371"/>
                </a:lnTo>
                <a:lnTo>
                  <a:pt x="2582833" y="50690"/>
                </a:lnTo>
                <a:lnTo>
                  <a:pt x="2594461" y="27796"/>
                </a:lnTo>
                <a:close/>
              </a:path>
              <a:path w="2637790" h="1706879">
                <a:moveTo>
                  <a:pt x="2636113" y="3048"/>
                </a:moveTo>
                <a:lnTo>
                  <a:pt x="2608960" y="3048"/>
                </a:lnTo>
                <a:lnTo>
                  <a:pt x="2623058" y="24764"/>
                </a:lnTo>
                <a:lnTo>
                  <a:pt x="2582833" y="50690"/>
                </a:lnTo>
                <a:lnTo>
                  <a:pt x="2563749" y="88264"/>
                </a:lnTo>
                <a:lnTo>
                  <a:pt x="2560447" y="94614"/>
                </a:lnTo>
                <a:lnTo>
                  <a:pt x="2562987" y="102362"/>
                </a:lnTo>
                <a:lnTo>
                  <a:pt x="2569337" y="105663"/>
                </a:lnTo>
                <a:lnTo>
                  <a:pt x="2575814" y="108838"/>
                </a:lnTo>
                <a:lnTo>
                  <a:pt x="2583560" y="106299"/>
                </a:lnTo>
                <a:lnTo>
                  <a:pt x="2586863" y="99949"/>
                </a:lnTo>
                <a:lnTo>
                  <a:pt x="2636113" y="3048"/>
                </a:lnTo>
                <a:close/>
              </a:path>
              <a:path w="2637790" h="1706879">
                <a:moveTo>
                  <a:pt x="2612176" y="8000"/>
                </a:moveTo>
                <a:lnTo>
                  <a:pt x="2604516" y="8000"/>
                </a:lnTo>
                <a:lnTo>
                  <a:pt x="2616581" y="26797"/>
                </a:lnTo>
                <a:lnTo>
                  <a:pt x="2594461" y="27796"/>
                </a:lnTo>
                <a:lnTo>
                  <a:pt x="2582833" y="50690"/>
                </a:lnTo>
                <a:lnTo>
                  <a:pt x="2623058" y="24764"/>
                </a:lnTo>
                <a:lnTo>
                  <a:pt x="2612176" y="8000"/>
                </a:lnTo>
                <a:close/>
              </a:path>
              <a:path w="2637790" h="1706879">
                <a:moveTo>
                  <a:pt x="2637663" y="0"/>
                </a:moveTo>
                <a:lnTo>
                  <a:pt x="2518410" y="5334"/>
                </a:lnTo>
                <a:lnTo>
                  <a:pt x="2512822" y="11302"/>
                </a:lnTo>
                <a:lnTo>
                  <a:pt x="2513203" y="18414"/>
                </a:lnTo>
                <a:lnTo>
                  <a:pt x="2513457" y="25653"/>
                </a:lnTo>
                <a:lnTo>
                  <a:pt x="2519553" y="31114"/>
                </a:lnTo>
                <a:lnTo>
                  <a:pt x="2568761" y="28958"/>
                </a:lnTo>
                <a:lnTo>
                  <a:pt x="2608960" y="3048"/>
                </a:lnTo>
                <a:lnTo>
                  <a:pt x="2636113" y="3048"/>
                </a:lnTo>
                <a:lnTo>
                  <a:pt x="2637663" y="0"/>
                </a:lnTo>
                <a:close/>
              </a:path>
              <a:path w="2637790" h="1706879">
                <a:moveTo>
                  <a:pt x="2608960" y="3048"/>
                </a:moveTo>
                <a:lnTo>
                  <a:pt x="2568761" y="28958"/>
                </a:lnTo>
                <a:lnTo>
                  <a:pt x="2594461" y="27796"/>
                </a:lnTo>
                <a:lnTo>
                  <a:pt x="2604516" y="8000"/>
                </a:lnTo>
                <a:lnTo>
                  <a:pt x="2612176" y="8000"/>
                </a:lnTo>
                <a:lnTo>
                  <a:pt x="2608960" y="3048"/>
                </a:lnTo>
                <a:close/>
              </a:path>
              <a:path w="2637790" h="1706879">
                <a:moveTo>
                  <a:pt x="2604516" y="8000"/>
                </a:moveTo>
                <a:lnTo>
                  <a:pt x="2594461" y="27796"/>
                </a:lnTo>
                <a:lnTo>
                  <a:pt x="2616581" y="26797"/>
                </a:lnTo>
                <a:lnTo>
                  <a:pt x="2604516" y="8000"/>
                </a:lnTo>
                <a:close/>
              </a:path>
            </a:pathLst>
          </a:custGeom>
          <a:solidFill>
            <a:srgbClr val="8B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71971" y="3133344"/>
            <a:ext cx="3272028" cy="1066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3296" y="4270247"/>
            <a:ext cx="3200703" cy="15560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35223" y="3749040"/>
            <a:ext cx="2813304" cy="13700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78023" y="3873880"/>
            <a:ext cx="2616835" cy="1187450"/>
          </a:xfrm>
          <a:custGeom>
            <a:avLst/>
            <a:gdLst/>
            <a:ahLst/>
            <a:cxnLst/>
            <a:rect l="l" t="t" r="r" b="b"/>
            <a:pathLst>
              <a:path w="2616835" h="1187450">
                <a:moveTo>
                  <a:pt x="2544206" y="31174"/>
                </a:moveTo>
                <a:lnTo>
                  <a:pt x="0" y="1163320"/>
                </a:lnTo>
                <a:lnTo>
                  <a:pt x="10413" y="1187069"/>
                </a:lnTo>
                <a:lnTo>
                  <a:pt x="2554663" y="54834"/>
                </a:lnTo>
                <a:lnTo>
                  <a:pt x="2569692" y="33997"/>
                </a:lnTo>
                <a:lnTo>
                  <a:pt x="2544206" y="31174"/>
                </a:lnTo>
                <a:close/>
              </a:path>
              <a:path w="2616835" h="1187450">
                <a:moveTo>
                  <a:pt x="2604062" y="11684"/>
                </a:moveTo>
                <a:lnTo>
                  <a:pt x="2588005" y="11684"/>
                </a:lnTo>
                <a:lnTo>
                  <a:pt x="2598547" y="35306"/>
                </a:lnTo>
                <a:lnTo>
                  <a:pt x="2554663" y="54834"/>
                </a:lnTo>
                <a:lnTo>
                  <a:pt x="2525903" y="94742"/>
                </a:lnTo>
                <a:lnTo>
                  <a:pt x="2527300" y="102870"/>
                </a:lnTo>
                <a:lnTo>
                  <a:pt x="2533015" y="107061"/>
                </a:lnTo>
                <a:lnTo>
                  <a:pt x="2538856" y="111252"/>
                </a:lnTo>
                <a:lnTo>
                  <a:pt x="2546985" y="109855"/>
                </a:lnTo>
                <a:lnTo>
                  <a:pt x="2551176" y="104140"/>
                </a:lnTo>
                <a:lnTo>
                  <a:pt x="2616707" y="13081"/>
                </a:lnTo>
                <a:lnTo>
                  <a:pt x="2604062" y="11684"/>
                </a:lnTo>
                <a:close/>
              </a:path>
              <a:path w="2616835" h="1187450">
                <a:moveTo>
                  <a:pt x="2569692" y="33997"/>
                </a:moveTo>
                <a:lnTo>
                  <a:pt x="2554663" y="54834"/>
                </a:lnTo>
                <a:lnTo>
                  <a:pt x="2595978" y="36449"/>
                </a:lnTo>
                <a:lnTo>
                  <a:pt x="2591816" y="36449"/>
                </a:lnTo>
                <a:lnTo>
                  <a:pt x="2569692" y="33997"/>
                </a:lnTo>
                <a:close/>
              </a:path>
              <a:path w="2616835" h="1187450">
                <a:moveTo>
                  <a:pt x="2582672" y="16002"/>
                </a:moveTo>
                <a:lnTo>
                  <a:pt x="2569692" y="33997"/>
                </a:lnTo>
                <a:lnTo>
                  <a:pt x="2591816" y="36449"/>
                </a:lnTo>
                <a:lnTo>
                  <a:pt x="2582672" y="16002"/>
                </a:lnTo>
                <a:close/>
              </a:path>
              <a:path w="2616835" h="1187450">
                <a:moveTo>
                  <a:pt x="2589932" y="16002"/>
                </a:moveTo>
                <a:lnTo>
                  <a:pt x="2582672" y="16002"/>
                </a:lnTo>
                <a:lnTo>
                  <a:pt x="2591816" y="36449"/>
                </a:lnTo>
                <a:lnTo>
                  <a:pt x="2595978" y="36449"/>
                </a:lnTo>
                <a:lnTo>
                  <a:pt x="2598547" y="35306"/>
                </a:lnTo>
                <a:lnTo>
                  <a:pt x="2589932" y="16002"/>
                </a:lnTo>
                <a:close/>
              </a:path>
              <a:path w="2616835" h="1187450">
                <a:moveTo>
                  <a:pt x="2588005" y="11684"/>
                </a:moveTo>
                <a:lnTo>
                  <a:pt x="2544206" y="31174"/>
                </a:lnTo>
                <a:lnTo>
                  <a:pt x="2569692" y="33997"/>
                </a:lnTo>
                <a:lnTo>
                  <a:pt x="2582672" y="16002"/>
                </a:lnTo>
                <a:lnTo>
                  <a:pt x="2589932" y="16002"/>
                </a:lnTo>
                <a:lnTo>
                  <a:pt x="2588005" y="11684"/>
                </a:lnTo>
                <a:close/>
              </a:path>
              <a:path w="2616835" h="1187450">
                <a:moveTo>
                  <a:pt x="2498090" y="0"/>
                </a:moveTo>
                <a:lnTo>
                  <a:pt x="2491740" y="5207"/>
                </a:lnTo>
                <a:lnTo>
                  <a:pt x="2490769" y="13081"/>
                </a:lnTo>
                <a:lnTo>
                  <a:pt x="2490089" y="19431"/>
                </a:lnTo>
                <a:lnTo>
                  <a:pt x="2495296" y="25781"/>
                </a:lnTo>
                <a:lnTo>
                  <a:pt x="2544206" y="31174"/>
                </a:lnTo>
                <a:lnTo>
                  <a:pt x="2588005" y="11684"/>
                </a:lnTo>
                <a:lnTo>
                  <a:pt x="2604062" y="11684"/>
                </a:lnTo>
                <a:lnTo>
                  <a:pt x="2498090" y="0"/>
                </a:lnTo>
                <a:close/>
              </a:path>
            </a:pathLst>
          </a:custGeom>
          <a:solidFill>
            <a:srgbClr val="8B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57214" y="1142855"/>
            <a:ext cx="177800" cy="20955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Risk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Category/Unique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Identifiers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57215" y="3585578"/>
            <a:ext cx="177800" cy="6280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Su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mma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53277" y="4638069"/>
            <a:ext cx="177800" cy="8089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Connections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83122" y="5662796"/>
            <a:ext cx="177800" cy="5168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Sources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4608"/>
            <a:ext cx="9144000" cy="1150620"/>
          </a:xfrm>
          <a:custGeom>
            <a:avLst/>
            <a:gdLst/>
            <a:ahLst/>
            <a:cxnLst/>
            <a:rect l="l" t="t" r="r" b="b"/>
            <a:pathLst>
              <a:path w="9144000" h="1150620">
                <a:moveTo>
                  <a:pt x="0" y="1150620"/>
                </a:moveTo>
                <a:lnTo>
                  <a:pt x="9144000" y="1150620"/>
                </a:lnTo>
                <a:lnTo>
                  <a:pt x="9144000" y="0"/>
                </a:lnTo>
                <a:lnTo>
                  <a:pt x="0" y="0"/>
                </a:lnTo>
                <a:lnTo>
                  <a:pt x="0" y="115062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927" y="317957"/>
            <a:ext cx="732853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Overview </a:t>
            </a:r>
            <a:r>
              <a:rPr sz="2400" dirty="0">
                <a:solidFill>
                  <a:srgbClr val="EC1C23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Reed Elsevier </a:t>
            </a:r>
            <a:r>
              <a:rPr sz="2400" dirty="0">
                <a:solidFill>
                  <a:srgbClr val="EC1C23"/>
                </a:solidFill>
                <a:latin typeface="Arial"/>
                <a:cs typeface="Arial"/>
              </a:rPr>
              <a:t>&amp; </a:t>
            </a: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LexisNexis Risk</a:t>
            </a:r>
            <a:r>
              <a:rPr sz="2400" spc="110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Solutions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0895" y="1169288"/>
            <a:ext cx="3543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Leading provider of information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0895" y="1389730"/>
            <a:ext cx="2997835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360"/>
              </a:spcBef>
              <a:buChar char="•"/>
              <a:tabLst>
                <a:tab pos="104139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28,000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employees;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250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locations; 32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110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265"/>
              </a:spcBef>
              <a:buChar char="•"/>
              <a:tabLst>
                <a:tab pos="104139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Serving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customers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1188" y="1496567"/>
            <a:ext cx="2215896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3183" y="5402579"/>
            <a:ext cx="605028" cy="672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611" y="3517391"/>
            <a:ext cx="2039112" cy="380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9672" y="1245108"/>
            <a:ext cx="0" cy="768985"/>
          </a:xfrm>
          <a:custGeom>
            <a:avLst/>
            <a:gdLst/>
            <a:ahLst/>
            <a:cxnLst/>
            <a:rect l="l" t="t" r="r" b="b"/>
            <a:pathLst>
              <a:path h="768985">
                <a:moveTo>
                  <a:pt x="0" y="0"/>
                </a:moveTo>
                <a:lnTo>
                  <a:pt x="0" y="768984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9672" y="2404872"/>
            <a:ext cx="0" cy="743585"/>
          </a:xfrm>
          <a:custGeom>
            <a:avLst/>
            <a:gdLst/>
            <a:ahLst/>
            <a:cxnLst/>
            <a:rect l="l" t="t" r="r" b="b"/>
            <a:pathLst>
              <a:path h="743585">
                <a:moveTo>
                  <a:pt x="0" y="0"/>
                </a:moveTo>
                <a:lnTo>
                  <a:pt x="0" y="743585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09672" y="3294888"/>
            <a:ext cx="0" cy="743585"/>
          </a:xfrm>
          <a:custGeom>
            <a:avLst/>
            <a:gdLst/>
            <a:ahLst/>
            <a:cxnLst/>
            <a:rect l="l" t="t" r="r" b="b"/>
            <a:pathLst>
              <a:path h="743585">
                <a:moveTo>
                  <a:pt x="0" y="0"/>
                </a:moveTo>
                <a:lnTo>
                  <a:pt x="0" y="743585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9672" y="4195571"/>
            <a:ext cx="0" cy="1015365"/>
          </a:xfrm>
          <a:custGeom>
            <a:avLst/>
            <a:gdLst/>
            <a:ahLst/>
            <a:cxnLst/>
            <a:rect l="l" t="t" r="r" b="b"/>
            <a:pathLst>
              <a:path h="1015364">
                <a:moveTo>
                  <a:pt x="0" y="0"/>
                </a:moveTo>
                <a:lnTo>
                  <a:pt x="0" y="101511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9672" y="5366003"/>
            <a:ext cx="0" cy="744220"/>
          </a:xfrm>
          <a:custGeom>
            <a:avLst/>
            <a:gdLst/>
            <a:ahLst/>
            <a:cxnLst/>
            <a:rect l="l" t="t" r="r" b="b"/>
            <a:pathLst>
              <a:path h="744220">
                <a:moveTo>
                  <a:pt x="0" y="0"/>
                </a:moveTo>
                <a:lnTo>
                  <a:pt x="0" y="743635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6155" y="2590800"/>
            <a:ext cx="1548383" cy="303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4611" y="4483608"/>
            <a:ext cx="1548383" cy="303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5068" y="5474208"/>
            <a:ext cx="1417058" cy="423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50895" y="5444744"/>
            <a:ext cx="5591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In </a:t>
            </a:r>
            <a:r>
              <a:rPr sz="1200" b="1" dirty="0">
                <a:solidFill>
                  <a:srgbClr val="505150"/>
                </a:solidFill>
                <a:latin typeface="Arial"/>
                <a:cs typeface="Arial"/>
              </a:rPr>
              <a:t>Scientific, </a:t>
            </a:r>
            <a:r>
              <a:rPr sz="1200" b="1" spc="-10" dirty="0">
                <a:solidFill>
                  <a:srgbClr val="505150"/>
                </a:solidFill>
                <a:latin typeface="Arial"/>
                <a:cs typeface="Arial"/>
              </a:rPr>
              <a:t>Technical </a:t>
            </a:r>
            <a:r>
              <a:rPr sz="1200" b="1" dirty="0">
                <a:solidFill>
                  <a:srgbClr val="505150"/>
                </a:solidFill>
                <a:latin typeface="Arial"/>
                <a:cs typeface="Arial"/>
              </a:rPr>
              <a:t>and </a:t>
            </a:r>
            <a:r>
              <a:rPr sz="1200" b="1" spc="-5" dirty="0">
                <a:solidFill>
                  <a:srgbClr val="505150"/>
                </a:solidFill>
                <a:latin typeface="Arial"/>
                <a:cs typeface="Arial"/>
              </a:rPr>
              <a:t>Medical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markets, </a:t>
            </a:r>
            <a:r>
              <a:rPr sz="1200" spc="-10" dirty="0">
                <a:solidFill>
                  <a:srgbClr val="505150"/>
                </a:solidFill>
                <a:latin typeface="Arial"/>
                <a:cs typeface="Arial"/>
              </a:rPr>
              <a:t>we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provide information and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tools to 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help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customers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improve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scientific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and healthcare</a:t>
            </a:r>
            <a:r>
              <a:rPr sz="1200" spc="-15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outcomes.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07831" y="6531755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5423" y="2885059"/>
            <a:ext cx="7398384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Risk Solutions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"/>
              <a:cs typeface="Arial"/>
            </a:endParaRPr>
          </a:p>
          <a:p>
            <a:pPr marL="1737995">
              <a:lnSpc>
                <a:spcPct val="100000"/>
              </a:lnSpc>
            </a:pP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In </a:t>
            </a:r>
            <a:r>
              <a:rPr sz="1200" b="1" dirty="0">
                <a:solidFill>
                  <a:srgbClr val="505150"/>
                </a:solidFill>
                <a:latin typeface="Arial"/>
                <a:cs typeface="Arial"/>
              </a:rPr>
              <a:t>Exhibitions, </a:t>
            </a:r>
            <a:r>
              <a:rPr sz="1200" spc="-10" dirty="0">
                <a:solidFill>
                  <a:srgbClr val="505150"/>
                </a:solidFill>
                <a:latin typeface="Arial"/>
                <a:cs typeface="Arial"/>
              </a:rPr>
              <a:t>we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are the </a:t>
            </a:r>
            <a:r>
              <a:rPr sz="1200" spc="-10" dirty="0">
                <a:solidFill>
                  <a:srgbClr val="505150"/>
                </a:solidFill>
                <a:latin typeface="Arial"/>
                <a:cs typeface="Arial"/>
              </a:rPr>
              <a:t>world’s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leading business events exhibitor </a:t>
            </a:r>
            <a:r>
              <a:rPr sz="1200" spc="-10" dirty="0">
                <a:solidFill>
                  <a:srgbClr val="50515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nearly</a:t>
            </a:r>
            <a:r>
              <a:rPr sz="1200" spc="2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500</a:t>
            </a:r>
            <a:endParaRPr sz="1200">
              <a:latin typeface="Arial"/>
              <a:cs typeface="Arial"/>
            </a:endParaRPr>
          </a:p>
          <a:p>
            <a:pPr marL="1737995">
              <a:lnSpc>
                <a:spcPct val="100000"/>
              </a:lnSpc>
            </a:pP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events in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over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30</a:t>
            </a:r>
            <a:r>
              <a:rPr sz="1200" spc="-4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countries.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4793" y="4409058"/>
            <a:ext cx="7566659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5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In </a:t>
            </a:r>
            <a:r>
              <a:rPr sz="1200" b="1" dirty="0">
                <a:solidFill>
                  <a:srgbClr val="505150"/>
                </a:solidFill>
                <a:latin typeface="Arial"/>
                <a:cs typeface="Arial"/>
              </a:rPr>
              <a:t>Legal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markets</a:t>
            </a:r>
            <a:r>
              <a:rPr sz="1200" b="1" dirty="0">
                <a:solidFill>
                  <a:srgbClr val="505150"/>
                </a:solidFill>
                <a:latin typeface="Arial"/>
                <a:cs typeface="Arial"/>
              </a:rPr>
              <a:t>, </a:t>
            </a:r>
            <a:r>
              <a:rPr sz="1200" spc="-10" dirty="0">
                <a:solidFill>
                  <a:srgbClr val="505150"/>
                </a:solidFill>
                <a:latin typeface="Arial"/>
                <a:cs typeface="Arial"/>
              </a:rPr>
              <a:t>we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are a provider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legal, </a:t>
            </a:r>
            <a:r>
              <a:rPr sz="1200" spc="-15" dirty="0">
                <a:solidFill>
                  <a:srgbClr val="505150"/>
                </a:solidFill>
                <a:latin typeface="Arial"/>
                <a:cs typeface="Arial"/>
              </a:rPr>
              <a:t>regulatory,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news, business information  and analysis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legal,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corporate,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government and academic</a:t>
            </a:r>
            <a:r>
              <a:rPr sz="1200" spc="-14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customers.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Legal </a:t>
            </a:r>
            <a:r>
              <a:rPr sz="1200" dirty="0">
                <a:solidFill>
                  <a:srgbClr val="131212"/>
                </a:solidFill>
                <a:latin typeface="Arial"/>
                <a:cs typeface="Arial"/>
              </a:rPr>
              <a:t>&amp;</a:t>
            </a:r>
            <a:r>
              <a:rPr sz="1200" spc="-25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Professional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50895" y="1923669"/>
            <a:ext cx="5657215" cy="1041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865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Listed on FTSE,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NYSE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EURONEXT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(REL) (ENL/RUK)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(REN)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9"/>
              </a:spcBef>
            </a:pP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In </a:t>
            </a:r>
            <a:r>
              <a:rPr sz="1200" b="1" spc="-5" dirty="0">
                <a:solidFill>
                  <a:srgbClr val="505150"/>
                </a:solidFill>
                <a:latin typeface="Arial"/>
                <a:cs typeface="Arial"/>
              </a:rPr>
              <a:t>Risk </a:t>
            </a:r>
            <a:r>
              <a:rPr sz="1200" b="1" dirty="0">
                <a:solidFill>
                  <a:srgbClr val="505150"/>
                </a:solidFill>
                <a:latin typeface="Arial"/>
                <a:cs typeface="Arial"/>
              </a:rPr>
              <a:t>Solutions, </a:t>
            </a:r>
            <a:r>
              <a:rPr sz="1200" spc="-10" dirty="0">
                <a:solidFill>
                  <a:srgbClr val="505150"/>
                </a:solidFill>
                <a:latin typeface="Arial"/>
                <a:cs typeface="Arial"/>
              </a:rPr>
              <a:t>we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provide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data,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analytics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and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insight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that enables customers to 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evaluate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and manage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risks, develop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market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intelligence,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supporting more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confident  decisions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,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improved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economic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outcomes and enhanced operational</a:t>
            </a:r>
            <a:r>
              <a:rPr sz="1200" spc="-16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05150"/>
                </a:solidFill>
                <a:latin typeface="Arial"/>
                <a:cs typeface="Arial"/>
              </a:rPr>
              <a:t>efficiency.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89446" y="1385163"/>
            <a:ext cx="2573020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360"/>
              </a:spcBef>
              <a:buChar char="•"/>
              <a:tabLst>
                <a:tab pos="104139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2013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revenues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$9.42bn,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BBB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Rating</a:t>
            </a:r>
            <a:endParaRPr sz="110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spcBef>
                <a:spcPts val="265"/>
              </a:spcBef>
              <a:buChar char="•"/>
              <a:tabLst>
                <a:tab pos="104139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Invests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$500m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technology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52500"/>
          </a:xfrm>
          <a:custGeom>
            <a:avLst/>
            <a:gdLst/>
            <a:ahLst/>
            <a:cxnLst/>
            <a:rect l="l" t="t" r="r" b="b"/>
            <a:pathLst>
              <a:path w="9144000" h="952500">
                <a:moveTo>
                  <a:pt x="0" y="952500"/>
                </a:moveTo>
                <a:lnTo>
                  <a:pt x="9144000" y="952500"/>
                </a:lnTo>
                <a:lnTo>
                  <a:pt x="9144000" y="0"/>
                </a:lnTo>
                <a:lnTo>
                  <a:pt x="0" y="0"/>
                </a:lnTo>
                <a:lnTo>
                  <a:pt x="0" y="95250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27647"/>
            <a:ext cx="9144000" cy="530860"/>
          </a:xfrm>
          <a:custGeom>
            <a:avLst/>
            <a:gdLst/>
            <a:ahLst/>
            <a:cxnLst/>
            <a:rect l="l" t="t" r="r" b="b"/>
            <a:pathLst>
              <a:path w="9144000" h="530859">
                <a:moveTo>
                  <a:pt x="9144000" y="530349"/>
                </a:moveTo>
                <a:lnTo>
                  <a:pt x="9144000" y="0"/>
                </a:lnTo>
                <a:lnTo>
                  <a:pt x="0" y="0"/>
                </a:lnTo>
                <a:lnTo>
                  <a:pt x="0" y="530349"/>
                </a:lnTo>
                <a:lnTo>
                  <a:pt x="9144000" y="530349"/>
                </a:lnTo>
                <a:close/>
              </a:path>
            </a:pathLst>
          </a:custGeom>
          <a:solidFill>
            <a:srgbClr val="3B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726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355" y="6472428"/>
            <a:ext cx="1341120" cy="26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9318" y="290906"/>
            <a:ext cx="45821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How Structured </a:t>
            </a:r>
            <a:r>
              <a:rPr spc="-10" dirty="0"/>
              <a:t>Adverse </a:t>
            </a:r>
            <a:r>
              <a:rPr dirty="0"/>
              <a:t>Media is</a:t>
            </a:r>
            <a:r>
              <a:rPr spc="-35" dirty="0"/>
              <a:t> </a:t>
            </a:r>
            <a:r>
              <a:rPr spc="-10" dirty="0"/>
              <a:t>generated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524" y="1159509"/>
            <a:ext cx="87477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As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noted, 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at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height of his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notoriety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 Google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search 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for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Bernard Madoff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would  deliver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2.4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million results. Down 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500,000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today.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One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WorldCompliance</a:t>
            </a: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profile.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203724"/>
            <a:ext cx="9143999" cy="3473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" y="2362200"/>
            <a:ext cx="9113519" cy="2976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52500"/>
          </a:xfrm>
          <a:custGeom>
            <a:avLst/>
            <a:gdLst/>
            <a:ahLst/>
            <a:cxnLst/>
            <a:rect l="l" t="t" r="r" b="b"/>
            <a:pathLst>
              <a:path w="9144000" h="952500">
                <a:moveTo>
                  <a:pt x="0" y="952500"/>
                </a:moveTo>
                <a:lnTo>
                  <a:pt x="9144000" y="952500"/>
                </a:lnTo>
                <a:lnTo>
                  <a:pt x="9144000" y="0"/>
                </a:lnTo>
                <a:lnTo>
                  <a:pt x="0" y="0"/>
                </a:lnTo>
                <a:lnTo>
                  <a:pt x="0" y="95250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27647"/>
            <a:ext cx="9144000" cy="530860"/>
          </a:xfrm>
          <a:custGeom>
            <a:avLst/>
            <a:gdLst/>
            <a:ahLst/>
            <a:cxnLst/>
            <a:rect l="l" t="t" r="r" b="b"/>
            <a:pathLst>
              <a:path w="9144000" h="530859">
                <a:moveTo>
                  <a:pt x="9144000" y="530349"/>
                </a:moveTo>
                <a:lnTo>
                  <a:pt x="9144000" y="0"/>
                </a:lnTo>
                <a:lnTo>
                  <a:pt x="0" y="0"/>
                </a:lnTo>
                <a:lnTo>
                  <a:pt x="0" y="530349"/>
                </a:lnTo>
                <a:lnTo>
                  <a:pt x="9144000" y="530349"/>
                </a:lnTo>
                <a:close/>
              </a:path>
            </a:pathLst>
          </a:custGeom>
          <a:solidFill>
            <a:srgbClr val="3B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726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355" y="6472428"/>
            <a:ext cx="1341120" cy="26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75318" y="6515201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9318" y="290906"/>
            <a:ext cx="3709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Types </a:t>
            </a:r>
            <a:r>
              <a:rPr dirty="0"/>
              <a:t>of </a:t>
            </a:r>
            <a:r>
              <a:rPr spc="-10" dirty="0"/>
              <a:t>Adverse </a:t>
            </a:r>
            <a:r>
              <a:rPr dirty="0"/>
              <a:t>Media:</a:t>
            </a:r>
            <a:r>
              <a:rPr spc="-30" dirty="0"/>
              <a:t> </a:t>
            </a:r>
            <a:r>
              <a:rPr spc="-5" dirty="0"/>
              <a:t>Structured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340" y="1247013"/>
            <a:ext cx="7954645" cy="191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EC1C23"/>
                </a:solidFill>
                <a:latin typeface="Calibri"/>
                <a:cs typeface="Calibri"/>
              </a:rPr>
              <a:t>Advantages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5"/>
              </a:spcBef>
              <a:buClr>
                <a:srgbClr val="EC1C23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single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global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view of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normalize,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link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structuring unstructured 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data 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provided by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the media 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into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structured report on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given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individual.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EC1C23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Possibility of cutting down on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sheer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volume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information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an</a:t>
            </a:r>
            <a:r>
              <a:rPr sz="2000" spc="6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analyst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needs 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to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process.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EC1C23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More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focused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reliable 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key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intelligence 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assess financial</a:t>
            </a:r>
            <a:r>
              <a:rPr sz="2000" spc="10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risk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9180" y="2502407"/>
            <a:ext cx="6848856" cy="2927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318" y="317957"/>
            <a:ext cx="63811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LexisNexis Risk Solutions (LNRS) </a:t>
            </a:r>
            <a:r>
              <a:rPr sz="2400" dirty="0">
                <a:solidFill>
                  <a:srgbClr val="EC1C23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Fast</a:t>
            </a:r>
            <a:r>
              <a:rPr sz="2400" spc="100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Facts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5934" y="1384172"/>
            <a:ext cx="2080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00"/>
              </a:spcBef>
              <a:buClr>
                <a:srgbClr val="EC1C23"/>
              </a:buClr>
              <a:buFont typeface="Arial"/>
              <a:buChar char="•"/>
              <a:tabLst>
                <a:tab pos="132080" algn="l"/>
              </a:tabLst>
            </a:pPr>
            <a:r>
              <a:rPr sz="1200" b="1" spc="-5" dirty="0">
                <a:solidFill>
                  <a:srgbClr val="505150"/>
                </a:solidFill>
                <a:latin typeface="Arial"/>
                <a:cs typeface="Arial"/>
              </a:rPr>
              <a:t>6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of the </a:t>
            </a:r>
            <a:r>
              <a:rPr sz="1200" spc="-10" dirty="0">
                <a:solidFill>
                  <a:srgbClr val="505150"/>
                </a:solidFill>
                <a:latin typeface="Arial"/>
                <a:cs typeface="Arial"/>
              </a:rPr>
              <a:t>world’s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top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10</a:t>
            </a:r>
            <a:r>
              <a:rPr sz="1200" spc="-6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banks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5934" y="1719453"/>
            <a:ext cx="2212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00"/>
              </a:spcBef>
              <a:buClr>
                <a:srgbClr val="EC1C23"/>
              </a:buClr>
              <a:buFont typeface="Arial"/>
              <a:buChar char="•"/>
              <a:tabLst>
                <a:tab pos="132080" algn="l"/>
              </a:tabLst>
            </a:pPr>
            <a:r>
              <a:rPr sz="1200" b="1" dirty="0">
                <a:solidFill>
                  <a:srgbClr val="505150"/>
                </a:solidFill>
                <a:latin typeface="Arial"/>
                <a:cs typeface="Arial"/>
              </a:rPr>
              <a:t>100%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of the top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50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U.S.</a:t>
            </a:r>
            <a:r>
              <a:rPr sz="1200" spc="-10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banks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5934" y="2054428"/>
            <a:ext cx="2514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00"/>
              </a:spcBef>
              <a:buClr>
                <a:srgbClr val="EC1C23"/>
              </a:buClr>
              <a:buFont typeface="Arial"/>
              <a:buChar char="•"/>
              <a:tabLst>
                <a:tab pos="132080" algn="l"/>
              </a:tabLst>
            </a:pPr>
            <a:r>
              <a:rPr sz="1200" b="1" dirty="0">
                <a:solidFill>
                  <a:srgbClr val="505150"/>
                </a:solidFill>
                <a:latin typeface="Arial"/>
                <a:cs typeface="Arial"/>
              </a:rPr>
              <a:t>80%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of the Fortune 500</a:t>
            </a:r>
            <a:r>
              <a:rPr sz="1200" spc="-11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companies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8848" y="925448"/>
            <a:ext cx="2687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C1C23"/>
                </a:solidFill>
                <a:latin typeface="Arial"/>
                <a:cs typeface="Arial"/>
              </a:rPr>
              <a:t>Customers in 139</a:t>
            </a:r>
            <a:r>
              <a:rPr sz="1600" b="1" spc="-15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C1C23"/>
                </a:solidFill>
                <a:latin typeface="Arial"/>
                <a:cs typeface="Arial"/>
              </a:rPr>
              <a:t>countries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623559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79">
                <a:moveTo>
                  <a:pt x="0" y="461771"/>
                </a:moveTo>
                <a:lnTo>
                  <a:pt x="9144000" y="461771"/>
                </a:lnTo>
                <a:lnTo>
                  <a:pt x="9144000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4118" y="5653532"/>
            <a:ext cx="76555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LNRS provides a combination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data,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analytics and global expertise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enable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customers to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evaluate risk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endParaRPr sz="1200">
              <a:latin typeface="Arial"/>
              <a:cs typeface="Arial"/>
            </a:endParaRPr>
          </a:p>
          <a:p>
            <a:pPr marL="537845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improved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market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intelligence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achieve greater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economic results and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enhanced operational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efficiency.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07831" y="6531755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16934" y="1384172"/>
            <a:ext cx="4906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00"/>
              </a:spcBef>
              <a:buClr>
                <a:srgbClr val="EC1C23"/>
              </a:buClr>
              <a:buFont typeface="Arial"/>
              <a:buChar char="•"/>
              <a:tabLst>
                <a:tab pos="132080" algn="l"/>
              </a:tabLst>
            </a:pPr>
            <a:r>
              <a:rPr sz="1200" b="1" spc="-10" dirty="0">
                <a:solidFill>
                  <a:srgbClr val="505150"/>
                </a:solidFill>
                <a:latin typeface="Arial"/>
                <a:cs typeface="Arial"/>
              </a:rPr>
              <a:t>Over </a:t>
            </a:r>
            <a:r>
              <a:rPr sz="1200" b="1" dirty="0">
                <a:solidFill>
                  <a:srgbClr val="505150"/>
                </a:solidFill>
                <a:latin typeface="Arial"/>
                <a:cs typeface="Arial"/>
              </a:rPr>
              <a:t>8,000 </a:t>
            </a:r>
            <a:r>
              <a:rPr sz="1200" b="1" spc="-5" dirty="0">
                <a:solidFill>
                  <a:srgbClr val="505150"/>
                </a:solidFill>
                <a:latin typeface="Arial"/>
                <a:cs typeface="Arial"/>
              </a:rPr>
              <a:t>discreet customers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more than </a:t>
            </a:r>
            <a:r>
              <a:rPr sz="1200" b="1" spc="-5" dirty="0">
                <a:solidFill>
                  <a:srgbClr val="505150"/>
                </a:solidFill>
                <a:latin typeface="Arial"/>
                <a:cs typeface="Arial"/>
              </a:rPr>
              <a:t>100,000 </a:t>
            </a:r>
            <a:r>
              <a:rPr sz="1200" b="1" dirty="0">
                <a:solidFill>
                  <a:srgbClr val="505150"/>
                </a:solidFill>
                <a:latin typeface="Arial"/>
                <a:cs typeface="Arial"/>
              </a:rPr>
              <a:t>online</a:t>
            </a:r>
            <a:r>
              <a:rPr sz="1200" b="1" spc="-4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05150"/>
                </a:solidFill>
                <a:latin typeface="Arial"/>
                <a:cs typeface="Arial"/>
              </a:rPr>
              <a:t>users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6934" y="1719453"/>
            <a:ext cx="4796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00"/>
              </a:spcBef>
              <a:buClr>
                <a:srgbClr val="EC1C23"/>
              </a:buClr>
              <a:buFont typeface="Arial"/>
              <a:buChar char="•"/>
              <a:tabLst>
                <a:tab pos="132080" algn="l"/>
              </a:tabLst>
            </a:pPr>
            <a:r>
              <a:rPr sz="1200" b="1" dirty="0">
                <a:solidFill>
                  <a:srgbClr val="505150"/>
                </a:solidFill>
                <a:latin typeface="Arial"/>
                <a:cs typeface="Arial"/>
              </a:rPr>
              <a:t>Screening </a:t>
            </a:r>
            <a:r>
              <a:rPr sz="1200" b="1" spc="-10" dirty="0">
                <a:solidFill>
                  <a:srgbClr val="505150"/>
                </a:solidFill>
                <a:latin typeface="Arial"/>
                <a:cs typeface="Arial"/>
              </a:rPr>
              <a:t>over </a:t>
            </a:r>
            <a:r>
              <a:rPr sz="1200" b="1" spc="-5" dirty="0">
                <a:solidFill>
                  <a:srgbClr val="505150"/>
                </a:solidFill>
                <a:latin typeface="Arial"/>
                <a:cs typeface="Arial"/>
              </a:rPr>
              <a:t>80 </a:t>
            </a:r>
            <a:r>
              <a:rPr sz="1200" b="1" dirty="0">
                <a:solidFill>
                  <a:srgbClr val="505150"/>
                </a:solidFill>
                <a:latin typeface="Arial"/>
                <a:cs typeface="Arial"/>
              </a:rPr>
              <a:t>billion </a:t>
            </a:r>
            <a:r>
              <a:rPr sz="1200" b="1" spc="-5" dirty="0">
                <a:solidFill>
                  <a:srgbClr val="505150"/>
                </a:solidFill>
                <a:latin typeface="Arial"/>
                <a:cs typeface="Arial"/>
              </a:rPr>
              <a:t>names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against global watch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lists per</a:t>
            </a:r>
            <a:r>
              <a:rPr sz="1200" spc="-2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year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16934" y="2054428"/>
            <a:ext cx="44951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00"/>
              </a:spcBef>
              <a:buClr>
                <a:srgbClr val="EC1C23"/>
              </a:buClr>
              <a:buChar char="•"/>
              <a:tabLst>
                <a:tab pos="132080" algn="l"/>
              </a:tabLst>
            </a:pP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Serving </a:t>
            </a:r>
            <a:r>
              <a:rPr sz="1200" b="1" dirty="0">
                <a:solidFill>
                  <a:srgbClr val="505150"/>
                </a:solidFill>
                <a:latin typeface="Arial"/>
                <a:cs typeface="Arial"/>
              </a:rPr>
              <a:t>more than 500 million real-time transactions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per</a:t>
            </a:r>
            <a:r>
              <a:rPr sz="1200" spc="-12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year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9145" y="3080080"/>
            <a:ext cx="211264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Data and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7831" y="6531755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43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Data </a:t>
            </a:r>
            <a:r>
              <a:rPr dirty="0"/>
              <a:t>+ </a:t>
            </a:r>
            <a:r>
              <a:rPr spc="-30" dirty="0"/>
              <a:t>Technology </a:t>
            </a:r>
            <a:r>
              <a:rPr dirty="0"/>
              <a:t>+ </a:t>
            </a:r>
            <a:r>
              <a:rPr spc="-5" dirty="0"/>
              <a:t>Professional</a:t>
            </a:r>
            <a:r>
              <a:rPr spc="20" dirty="0"/>
              <a:t> </a:t>
            </a:r>
            <a:r>
              <a:rPr spc="-5" dirty="0"/>
              <a:t>Services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52" y="6478523"/>
            <a:ext cx="1252728" cy="245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2155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EC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62000"/>
            <a:ext cx="9144000" cy="5158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891" y="2007107"/>
            <a:ext cx="2086356" cy="1298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0613" y="2049017"/>
            <a:ext cx="1967864" cy="1179830"/>
          </a:xfrm>
          <a:custGeom>
            <a:avLst/>
            <a:gdLst/>
            <a:ahLst/>
            <a:cxnLst/>
            <a:rect l="l" t="t" r="r" b="b"/>
            <a:pathLst>
              <a:path w="1967864" h="1179830">
                <a:moveTo>
                  <a:pt x="0" y="1179576"/>
                </a:moveTo>
                <a:lnTo>
                  <a:pt x="1967483" y="1179576"/>
                </a:lnTo>
                <a:lnTo>
                  <a:pt x="1967483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solidFill>
            <a:srgbClr val="A6A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613" y="2049017"/>
            <a:ext cx="1967864" cy="1179830"/>
          </a:xfrm>
          <a:custGeom>
            <a:avLst/>
            <a:gdLst/>
            <a:ahLst/>
            <a:cxnLst/>
            <a:rect l="l" t="t" r="r" b="b"/>
            <a:pathLst>
              <a:path w="1967864" h="1179830">
                <a:moveTo>
                  <a:pt x="0" y="1179576"/>
                </a:moveTo>
                <a:lnTo>
                  <a:pt x="1967483" y="1179576"/>
                </a:lnTo>
                <a:lnTo>
                  <a:pt x="1967483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0613" y="2441905"/>
            <a:ext cx="196786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+2.5M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profiles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20111" y="2007107"/>
            <a:ext cx="2084832" cy="1298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1833" y="2049017"/>
            <a:ext cx="1965960" cy="1179830"/>
          </a:xfrm>
          <a:custGeom>
            <a:avLst/>
            <a:gdLst/>
            <a:ahLst/>
            <a:cxnLst/>
            <a:rect l="l" t="t" r="r" b="b"/>
            <a:pathLst>
              <a:path w="1965960" h="1179830">
                <a:moveTo>
                  <a:pt x="0" y="1179576"/>
                </a:moveTo>
                <a:lnTo>
                  <a:pt x="1965960" y="1179576"/>
                </a:lnTo>
                <a:lnTo>
                  <a:pt x="1965960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solidFill>
            <a:srgbClr val="4F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1833" y="2049017"/>
            <a:ext cx="1965960" cy="1179830"/>
          </a:xfrm>
          <a:custGeom>
            <a:avLst/>
            <a:gdLst/>
            <a:ahLst/>
            <a:cxnLst/>
            <a:rect l="l" t="t" r="r" b="b"/>
            <a:pathLst>
              <a:path w="1965960" h="1179830">
                <a:moveTo>
                  <a:pt x="0" y="1179576"/>
                </a:moveTo>
                <a:lnTo>
                  <a:pt x="1965960" y="1179576"/>
                </a:lnTo>
                <a:lnTo>
                  <a:pt x="1965960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81833" y="2441905"/>
            <a:ext cx="19659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1.5M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PEPs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94859" y="1994916"/>
            <a:ext cx="2084832" cy="1298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44567" y="2074164"/>
            <a:ext cx="2182367" cy="1184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56582" y="2036826"/>
            <a:ext cx="1965960" cy="1179830"/>
          </a:xfrm>
          <a:custGeom>
            <a:avLst/>
            <a:gdLst/>
            <a:ahLst/>
            <a:cxnLst/>
            <a:rect l="l" t="t" r="r" b="b"/>
            <a:pathLst>
              <a:path w="1965959" h="1179830">
                <a:moveTo>
                  <a:pt x="0" y="1179576"/>
                </a:moveTo>
                <a:lnTo>
                  <a:pt x="1965960" y="1179576"/>
                </a:lnTo>
                <a:lnTo>
                  <a:pt x="1965960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56582" y="2036826"/>
            <a:ext cx="1965960" cy="1179830"/>
          </a:xfrm>
          <a:custGeom>
            <a:avLst/>
            <a:gdLst/>
            <a:ahLst/>
            <a:cxnLst/>
            <a:rect l="l" t="t" r="r" b="b"/>
            <a:pathLst>
              <a:path w="1965959" h="1179830">
                <a:moveTo>
                  <a:pt x="0" y="1179576"/>
                </a:moveTo>
                <a:lnTo>
                  <a:pt x="1965960" y="1179576"/>
                </a:lnTo>
                <a:lnTo>
                  <a:pt x="1965960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56582" y="2150745"/>
            <a:ext cx="1965960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86360" marR="80645" algn="ctr">
              <a:lnSpc>
                <a:spcPct val="91700"/>
              </a:lnSpc>
              <a:spcBef>
                <a:spcPts val="3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1200+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worldwide  government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74180" y="1994916"/>
            <a:ext cx="2084831" cy="1298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5902" y="2036826"/>
            <a:ext cx="1965960" cy="1179830"/>
          </a:xfrm>
          <a:custGeom>
            <a:avLst/>
            <a:gdLst/>
            <a:ahLst/>
            <a:cxnLst/>
            <a:rect l="l" t="t" r="r" b="b"/>
            <a:pathLst>
              <a:path w="1965959" h="1179830">
                <a:moveTo>
                  <a:pt x="0" y="1179576"/>
                </a:moveTo>
                <a:lnTo>
                  <a:pt x="1965959" y="1179576"/>
                </a:lnTo>
                <a:lnTo>
                  <a:pt x="1965959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solidFill>
            <a:srgbClr val="505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5902" y="2036826"/>
            <a:ext cx="1965960" cy="1179830"/>
          </a:xfrm>
          <a:custGeom>
            <a:avLst/>
            <a:gdLst/>
            <a:ahLst/>
            <a:cxnLst/>
            <a:rect l="l" t="t" r="r" b="b"/>
            <a:pathLst>
              <a:path w="1965959" h="1179830">
                <a:moveTo>
                  <a:pt x="0" y="1179576"/>
                </a:moveTo>
                <a:lnTo>
                  <a:pt x="1965959" y="1179576"/>
                </a:lnTo>
                <a:lnTo>
                  <a:pt x="1965959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835902" y="2430018"/>
            <a:ext cx="1965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Relationships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1940" y="3371088"/>
            <a:ext cx="2084832" cy="1298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6615" y="3451859"/>
            <a:ext cx="1990344" cy="1184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3661" y="3412997"/>
            <a:ext cx="1965960" cy="1179830"/>
          </a:xfrm>
          <a:custGeom>
            <a:avLst/>
            <a:gdLst/>
            <a:ahLst/>
            <a:cxnLst/>
            <a:rect l="l" t="t" r="r" b="b"/>
            <a:pathLst>
              <a:path w="1965960" h="1179829">
                <a:moveTo>
                  <a:pt x="0" y="1179576"/>
                </a:moveTo>
                <a:lnTo>
                  <a:pt x="1965960" y="1179576"/>
                </a:lnTo>
                <a:lnTo>
                  <a:pt x="1965960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solidFill>
            <a:srgbClr val="777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3661" y="3412997"/>
            <a:ext cx="1965960" cy="1179830"/>
          </a:xfrm>
          <a:custGeom>
            <a:avLst/>
            <a:gdLst/>
            <a:ahLst/>
            <a:cxnLst/>
            <a:rect l="l" t="t" r="r" b="b"/>
            <a:pathLst>
              <a:path w="1965960" h="1179829">
                <a:moveTo>
                  <a:pt x="0" y="1179576"/>
                </a:moveTo>
                <a:lnTo>
                  <a:pt x="1965960" y="1179576"/>
                </a:lnTo>
                <a:lnTo>
                  <a:pt x="1965960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3661" y="3527552"/>
            <a:ext cx="1965960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10820" marR="205104" algn="ctr">
              <a:lnSpc>
                <a:spcPct val="91800"/>
              </a:lnSpc>
              <a:spcBef>
                <a:spcPts val="3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Structured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 enhanced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profiles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44495" y="3371088"/>
            <a:ext cx="2086356" cy="1298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06395" y="3396996"/>
            <a:ext cx="2157984" cy="12923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06217" y="3412997"/>
            <a:ext cx="1967864" cy="1179830"/>
          </a:xfrm>
          <a:custGeom>
            <a:avLst/>
            <a:gdLst/>
            <a:ahLst/>
            <a:cxnLst/>
            <a:rect l="l" t="t" r="r" b="b"/>
            <a:pathLst>
              <a:path w="1967864" h="1179829">
                <a:moveTo>
                  <a:pt x="0" y="1179576"/>
                </a:moveTo>
                <a:lnTo>
                  <a:pt x="1967483" y="1179576"/>
                </a:lnTo>
                <a:lnTo>
                  <a:pt x="1967483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solidFill>
            <a:srgbClr val="6B1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06217" y="3412997"/>
            <a:ext cx="1967864" cy="1179830"/>
          </a:xfrm>
          <a:custGeom>
            <a:avLst/>
            <a:gdLst/>
            <a:ahLst/>
            <a:cxnLst/>
            <a:rect l="l" t="t" r="r" b="b"/>
            <a:pathLst>
              <a:path w="1967864" h="1179829">
                <a:moveTo>
                  <a:pt x="0" y="1179576"/>
                </a:moveTo>
                <a:lnTo>
                  <a:pt x="1967483" y="1179576"/>
                </a:lnTo>
                <a:lnTo>
                  <a:pt x="1967483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06217" y="3390516"/>
            <a:ext cx="1967864" cy="108140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+400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researchers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  <a:spcBef>
                <a:spcPts val="66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centers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08576" y="3371088"/>
            <a:ext cx="2084831" cy="1298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70297" y="3412997"/>
            <a:ext cx="1965960" cy="1179830"/>
          </a:xfrm>
          <a:custGeom>
            <a:avLst/>
            <a:gdLst/>
            <a:ahLst/>
            <a:cxnLst/>
            <a:rect l="l" t="t" r="r" b="b"/>
            <a:pathLst>
              <a:path w="1965959" h="1179829">
                <a:moveTo>
                  <a:pt x="0" y="1179576"/>
                </a:moveTo>
                <a:lnTo>
                  <a:pt x="1965959" y="1179576"/>
                </a:lnTo>
                <a:lnTo>
                  <a:pt x="1965959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solidFill>
            <a:srgbClr val="007D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70297" y="3412997"/>
            <a:ext cx="1965960" cy="1179830"/>
          </a:xfrm>
          <a:custGeom>
            <a:avLst/>
            <a:gdLst/>
            <a:ahLst/>
            <a:cxnLst/>
            <a:rect l="l" t="t" r="r" b="b"/>
            <a:pathLst>
              <a:path w="1965959" h="1179829">
                <a:moveTo>
                  <a:pt x="0" y="1179576"/>
                </a:moveTo>
                <a:lnTo>
                  <a:pt x="1965959" y="1179576"/>
                </a:lnTo>
                <a:lnTo>
                  <a:pt x="1965959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70297" y="3806697"/>
            <a:ext cx="1965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Updated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daily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71131" y="3371088"/>
            <a:ext cx="2086355" cy="1298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83323" y="3590518"/>
            <a:ext cx="2115312" cy="9052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32854" y="3412997"/>
            <a:ext cx="1967864" cy="1179830"/>
          </a:xfrm>
          <a:custGeom>
            <a:avLst/>
            <a:gdLst/>
            <a:ahLst/>
            <a:cxnLst/>
            <a:rect l="l" t="t" r="r" b="b"/>
            <a:pathLst>
              <a:path w="1967865" h="1179829">
                <a:moveTo>
                  <a:pt x="0" y="1179576"/>
                </a:moveTo>
                <a:lnTo>
                  <a:pt x="1967483" y="1179576"/>
                </a:lnTo>
                <a:lnTo>
                  <a:pt x="1967483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solidFill>
            <a:srgbClr val="131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32854" y="3412997"/>
            <a:ext cx="1967864" cy="1179830"/>
          </a:xfrm>
          <a:custGeom>
            <a:avLst/>
            <a:gdLst/>
            <a:ahLst/>
            <a:cxnLst/>
            <a:rect l="l" t="t" r="r" b="b"/>
            <a:pathLst>
              <a:path w="1967865" h="1179829">
                <a:moveTo>
                  <a:pt x="0" y="1179576"/>
                </a:moveTo>
                <a:lnTo>
                  <a:pt x="1967483" y="1179576"/>
                </a:lnTo>
                <a:lnTo>
                  <a:pt x="1967483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832854" y="3667125"/>
            <a:ext cx="1967864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57834" marR="143510" indent="-307975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240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Countries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&amp; 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Territories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439318" y="317957"/>
            <a:ext cx="39014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EC1C23"/>
                </a:solidFill>
                <a:latin typeface="Arial"/>
                <a:cs typeface="Arial"/>
              </a:rPr>
              <a:t>World </a:t>
            </a: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Compliance</a:t>
            </a:r>
            <a:r>
              <a:rPr sz="2400" spc="10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Database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18" y="317957"/>
            <a:ext cx="6483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LexisNexis Risk Database </a:t>
            </a:r>
            <a:r>
              <a:rPr sz="2400" dirty="0">
                <a:solidFill>
                  <a:srgbClr val="EC1C23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Category</a:t>
            </a:r>
            <a:r>
              <a:rPr sz="2400" spc="100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Coverage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0020" y="1066563"/>
            <a:ext cx="6932295" cy="353441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400" b="1" spc="-5" dirty="0">
                <a:solidFill>
                  <a:srgbClr val="EC1C23"/>
                </a:solidFill>
                <a:latin typeface="Arial"/>
                <a:cs typeface="Arial"/>
              </a:rPr>
              <a:t>Global Sanction and Enforcement</a:t>
            </a:r>
            <a:r>
              <a:rPr sz="1400" b="1" spc="-110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EC1C23"/>
                </a:solidFill>
                <a:latin typeface="Arial"/>
                <a:cs typeface="Arial"/>
              </a:rPr>
              <a:t>List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  <a:spcBef>
                <a:spcPts val="10"/>
              </a:spcBef>
            </a:pP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Aggregation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of the most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important sanction lists around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world, e.g., </a:t>
            </a:r>
            <a:r>
              <a:rPr sz="1200" spc="-15" dirty="0">
                <a:solidFill>
                  <a:srgbClr val="505150"/>
                </a:solidFill>
                <a:latin typeface="Arial"/>
                <a:cs typeface="Arial"/>
              </a:rPr>
              <a:t>OFAC,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EU,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UN,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BoE, FBI, BIS.  In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addition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over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1,000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enforcement lists and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court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filings worldwide, e.g., US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SEC,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UK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FSA,</a:t>
            </a:r>
            <a:r>
              <a:rPr sz="1200" spc="-2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German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Bafin, French Autorité des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Marches</a:t>
            </a:r>
            <a:r>
              <a:rPr sz="1200" spc="-18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Financiers.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</a:pPr>
            <a:r>
              <a:rPr sz="1400" b="1" spc="-5" dirty="0">
                <a:solidFill>
                  <a:srgbClr val="EC1C23"/>
                </a:solidFill>
                <a:latin typeface="Arial"/>
                <a:cs typeface="Arial"/>
              </a:rPr>
              <a:t>Global Government </a:t>
            </a:r>
            <a:r>
              <a:rPr sz="1400" b="1" dirty="0">
                <a:solidFill>
                  <a:srgbClr val="EC1C23"/>
                </a:solidFill>
                <a:latin typeface="Arial"/>
                <a:cs typeface="Arial"/>
              </a:rPr>
              <a:t>-owned </a:t>
            </a:r>
            <a:r>
              <a:rPr sz="1400" b="1" spc="-5" dirty="0">
                <a:solidFill>
                  <a:srgbClr val="EC1C23"/>
                </a:solidFill>
                <a:latin typeface="Arial"/>
                <a:cs typeface="Arial"/>
              </a:rPr>
              <a:t>and Government </a:t>
            </a:r>
            <a:r>
              <a:rPr sz="1400" b="1" dirty="0">
                <a:solidFill>
                  <a:srgbClr val="EC1C23"/>
                </a:solidFill>
                <a:latin typeface="Arial"/>
                <a:cs typeface="Arial"/>
              </a:rPr>
              <a:t>-linked</a:t>
            </a:r>
            <a:r>
              <a:rPr sz="1400" b="1" spc="-165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EC1C23"/>
                </a:solidFill>
                <a:latin typeface="Arial"/>
                <a:cs typeface="Arial"/>
              </a:rPr>
              <a:t>List</a:t>
            </a:r>
            <a:endParaRPr sz="140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  <a:spcBef>
                <a:spcPts val="10"/>
              </a:spcBef>
            </a:pP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Proprietary list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companies owned by or linked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government</a:t>
            </a:r>
            <a:r>
              <a:rPr sz="1200" spc="-12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entities.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</a:pPr>
            <a:r>
              <a:rPr sz="1400" b="1" dirty="0">
                <a:solidFill>
                  <a:srgbClr val="EC1C23"/>
                </a:solidFill>
                <a:latin typeface="Arial"/>
                <a:cs typeface="Arial"/>
              </a:rPr>
              <a:t>Global PEP</a:t>
            </a:r>
            <a:r>
              <a:rPr sz="1400" b="1" spc="-55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C1C23"/>
                </a:solidFill>
                <a:latin typeface="Arial"/>
                <a:cs typeface="Arial"/>
              </a:rPr>
              <a:t>List</a:t>
            </a:r>
            <a:endParaRPr sz="14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Profiles of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Politically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Exposed Persons, their immediate family members and close</a:t>
            </a:r>
            <a:r>
              <a:rPr sz="1200" spc="-21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associates.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</a:pPr>
            <a:r>
              <a:rPr sz="1400" b="1" dirty="0">
                <a:solidFill>
                  <a:srgbClr val="EC1C23"/>
                </a:solidFill>
                <a:latin typeface="Arial"/>
                <a:cs typeface="Arial"/>
              </a:rPr>
              <a:t>Global </a:t>
            </a:r>
            <a:r>
              <a:rPr sz="1400" b="1" spc="-10" dirty="0">
                <a:solidFill>
                  <a:srgbClr val="EC1C23"/>
                </a:solidFill>
                <a:latin typeface="Arial"/>
                <a:cs typeface="Arial"/>
              </a:rPr>
              <a:t>Adverse </a:t>
            </a:r>
            <a:r>
              <a:rPr sz="1400" b="1" spc="5" dirty="0">
                <a:solidFill>
                  <a:srgbClr val="EC1C23"/>
                </a:solidFill>
                <a:latin typeface="Arial"/>
                <a:cs typeface="Arial"/>
              </a:rPr>
              <a:t>Media</a:t>
            </a:r>
            <a:r>
              <a:rPr sz="1400" b="1" spc="-90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C1C23"/>
                </a:solidFill>
                <a:latin typeface="Arial"/>
                <a:cs typeface="Arial"/>
              </a:rPr>
              <a:t>List</a:t>
            </a:r>
            <a:endParaRPr sz="14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440"/>
              </a:spcBef>
            </a:pP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Aggregation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of information from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over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30,000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newspapers and magazines in </a:t>
            </a:r>
            <a:r>
              <a:rPr sz="1200" dirty="0">
                <a:solidFill>
                  <a:srgbClr val="505150"/>
                </a:solidFill>
                <a:latin typeface="Arial"/>
                <a:cs typeface="Arial"/>
              </a:rPr>
              <a:t>more than </a:t>
            </a:r>
            <a:r>
              <a:rPr sz="1200" i="1" spc="-5" dirty="0">
                <a:solidFill>
                  <a:srgbClr val="505150"/>
                </a:solidFill>
                <a:latin typeface="Arial"/>
                <a:cs typeface="Arial"/>
              </a:rPr>
              <a:t>70</a:t>
            </a:r>
            <a:r>
              <a:rPr sz="1200" i="1" spc="-13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05150"/>
                </a:solidFill>
                <a:latin typeface="Arial"/>
                <a:cs typeface="Arial"/>
              </a:rPr>
              <a:t>languages.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6887" y="1414300"/>
            <a:ext cx="492168" cy="486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508" y="3286749"/>
            <a:ext cx="545522" cy="388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505" y="2403381"/>
            <a:ext cx="408398" cy="400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6742" y="4141544"/>
            <a:ext cx="588993" cy="414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79956" y="230213"/>
            <a:ext cx="644587" cy="452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8750" y="5022850"/>
            <a:ext cx="30086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EC1C23"/>
              </a:buClr>
              <a:buChar char="•"/>
              <a:tabLst>
                <a:tab pos="194945" algn="l"/>
                <a:tab pos="195580" algn="l"/>
              </a:tabLst>
            </a:pP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Multi-lingual </a:t>
            </a:r>
            <a:r>
              <a:rPr sz="1200" dirty="0">
                <a:solidFill>
                  <a:srgbClr val="131212"/>
                </a:solidFill>
                <a:latin typeface="Arial"/>
                <a:cs typeface="Arial"/>
              </a:rPr>
              <a:t>profiles </a:t>
            </a: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available and  searchable in English and </a:t>
            </a:r>
            <a:r>
              <a:rPr sz="1200" dirty="0">
                <a:solidFill>
                  <a:srgbClr val="131212"/>
                </a:solidFill>
                <a:latin typeface="Arial"/>
                <a:cs typeface="Arial"/>
              </a:rPr>
              <a:t>local</a:t>
            </a:r>
            <a:r>
              <a:rPr sz="1200" spc="-85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language.  </a:t>
            </a:r>
            <a:r>
              <a:rPr sz="1200" dirty="0">
                <a:solidFill>
                  <a:srgbClr val="131212"/>
                </a:solidFill>
                <a:latin typeface="Arial"/>
                <a:cs typeface="Arial"/>
              </a:rPr>
              <a:t>Names are </a:t>
            </a: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provided </a:t>
            </a:r>
            <a:r>
              <a:rPr sz="1200" dirty="0">
                <a:solidFill>
                  <a:srgbClr val="131212"/>
                </a:solidFill>
                <a:latin typeface="Arial"/>
                <a:cs typeface="Arial"/>
              </a:rPr>
              <a:t>in non-romanised  </a:t>
            </a: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character </a:t>
            </a:r>
            <a:r>
              <a:rPr sz="1200" dirty="0">
                <a:solidFill>
                  <a:srgbClr val="131212"/>
                </a:solidFill>
                <a:latin typeface="Arial"/>
                <a:cs typeface="Arial"/>
              </a:rPr>
              <a:t>formats </a:t>
            </a: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where</a:t>
            </a:r>
            <a:r>
              <a:rPr sz="1200" spc="-70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required.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07831" y="6531755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9385" y="5032629"/>
            <a:ext cx="29540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3515">
              <a:lnSpc>
                <a:spcPct val="100000"/>
              </a:lnSpc>
              <a:spcBef>
                <a:spcPts val="100"/>
              </a:spcBef>
              <a:buClr>
                <a:srgbClr val="EC1C23"/>
              </a:buClr>
              <a:buChar char="•"/>
              <a:tabLst>
                <a:tab pos="195580" algn="l"/>
                <a:tab pos="196215" algn="l"/>
              </a:tabLst>
            </a:pPr>
            <a:r>
              <a:rPr sz="1200" dirty="0">
                <a:solidFill>
                  <a:srgbClr val="131212"/>
                </a:solidFill>
                <a:latin typeface="Arial"/>
                <a:cs typeface="Arial"/>
              </a:rPr>
              <a:t>As </a:t>
            </a: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a </a:t>
            </a:r>
            <a:r>
              <a:rPr sz="1200" dirty="0">
                <a:solidFill>
                  <a:srgbClr val="131212"/>
                </a:solidFill>
                <a:latin typeface="Arial"/>
                <a:cs typeface="Arial"/>
              </a:rPr>
              <a:t>matter of </a:t>
            </a:r>
            <a:r>
              <a:rPr sz="1200" spc="-20" dirty="0">
                <a:solidFill>
                  <a:srgbClr val="131212"/>
                </a:solidFill>
                <a:latin typeface="Arial"/>
                <a:cs typeface="Arial"/>
              </a:rPr>
              <a:t>policy, </a:t>
            </a: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every </a:t>
            </a:r>
            <a:r>
              <a:rPr sz="1200" dirty="0">
                <a:solidFill>
                  <a:srgbClr val="131212"/>
                </a:solidFill>
                <a:latin typeface="Arial"/>
                <a:cs typeface="Arial"/>
              </a:rPr>
              <a:t>attempt </a:t>
            </a: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is  </a:t>
            </a:r>
            <a:r>
              <a:rPr sz="1200" dirty="0">
                <a:solidFill>
                  <a:srgbClr val="131212"/>
                </a:solidFill>
                <a:latin typeface="Arial"/>
                <a:cs typeface="Arial"/>
              </a:rPr>
              <a:t>made to find </a:t>
            </a: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3 different sources </a:t>
            </a:r>
            <a:r>
              <a:rPr sz="1200" dirty="0">
                <a:solidFill>
                  <a:srgbClr val="131212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all  </a:t>
            </a:r>
            <a:r>
              <a:rPr sz="1200" dirty="0">
                <a:solidFill>
                  <a:srgbClr val="131212"/>
                </a:solidFill>
                <a:latin typeface="Arial"/>
                <a:cs typeface="Arial"/>
              </a:rPr>
              <a:t>profiles </a:t>
            </a: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(with the exception </a:t>
            </a:r>
            <a:r>
              <a:rPr sz="1200" dirty="0">
                <a:solidFill>
                  <a:srgbClr val="131212"/>
                </a:solidFill>
                <a:latin typeface="Arial"/>
                <a:cs typeface="Arial"/>
              </a:rPr>
              <a:t>of</a:t>
            </a:r>
            <a:r>
              <a:rPr sz="1200" spc="-85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31212"/>
                </a:solidFill>
                <a:latin typeface="Arial"/>
                <a:cs typeface="Arial"/>
              </a:rPr>
              <a:t>sanctioned  </a:t>
            </a:r>
            <a:r>
              <a:rPr sz="1200" dirty="0">
                <a:solidFill>
                  <a:srgbClr val="131212"/>
                </a:solidFill>
                <a:latin typeface="Arial"/>
                <a:cs typeface="Arial"/>
              </a:rPr>
              <a:t>entities).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18" y="317957"/>
            <a:ext cx="342772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C1C23"/>
                </a:solidFill>
                <a:latin typeface="Arial"/>
                <a:cs typeface="Arial"/>
              </a:rPr>
              <a:t>Over </a:t>
            </a: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sixty </a:t>
            </a:r>
            <a:r>
              <a:rPr sz="2400" dirty="0">
                <a:solidFill>
                  <a:srgbClr val="EC1C23"/>
                </a:solidFill>
                <a:latin typeface="Arial"/>
                <a:cs typeface="Arial"/>
              </a:rPr>
              <a:t>risk</a:t>
            </a:r>
            <a:r>
              <a:rPr sz="2400" spc="-55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categories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69619" y="1071372"/>
          <a:ext cx="1417320" cy="5072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84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Aircraft</a:t>
                      </a:r>
                      <a:r>
                        <a:rPr sz="10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hijacking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Antitrust</a:t>
                      </a:r>
                      <a:r>
                        <a:rPr sz="10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violations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Arms</a:t>
                      </a:r>
                      <a:r>
                        <a:rPr sz="10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trafficking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r>
                        <a:rPr sz="10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freeze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Associate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Attorney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Bank</a:t>
                      </a:r>
                      <a:r>
                        <a:rPr sz="10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fraud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Bribery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Burglary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Conspiracy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7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Corruption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Counterfeiting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Courts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Crime 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against</a:t>
                      </a:r>
                      <a:r>
                        <a:rPr sz="10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humanity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Debarred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Diplomat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3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Disciplined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64179" y="1071372"/>
          <a:ext cx="1417320" cy="5072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84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Disqualified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Drug</a:t>
                      </a:r>
                      <a:r>
                        <a:rPr sz="10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trafficking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Embezzlement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Environmental</a:t>
                      </a:r>
                      <a:r>
                        <a:rPr sz="105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crimes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Espionage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Explosives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Extort-Rack-Threats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Family</a:t>
                      </a:r>
                      <a:r>
                        <a:rPr sz="10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member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Financial</a:t>
                      </a:r>
                      <a:r>
                        <a:rPr sz="10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crimes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Forgery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75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Former</a:t>
                      </a:r>
                      <a:r>
                        <a:rPr sz="10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Fraud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Fugitive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Gambling</a:t>
                      </a:r>
                      <a:r>
                        <a:rPr sz="105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Govt.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branch</a:t>
                      </a:r>
                      <a:r>
                        <a:rPr sz="105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member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Healthcare</a:t>
                      </a:r>
                      <a:r>
                        <a:rPr sz="105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fraud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36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Honorary</a:t>
                      </a:r>
                      <a:r>
                        <a:rPr sz="105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consul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351776" y="1071372"/>
          <a:ext cx="1417320" cy="5072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51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Piracy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80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Political</a:t>
                      </a:r>
                      <a:r>
                        <a:rPr sz="10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candidate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Pollution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Pornography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80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Price</a:t>
                      </a:r>
                      <a:r>
                        <a:rPr sz="10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manipulation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RICO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Securities</a:t>
                      </a:r>
                      <a:r>
                        <a:rPr sz="10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fraud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80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Senior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party</a:t>
                      </a:r>
                      <a:r>
                        <a:rPr sz="105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member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Smuggling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Stolen</a:t>
                      </a:r>
                      <a:r>
                        <a:rPr sz="10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property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80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Tax</a:t>
                      </a:r>
                      <a:r>
                        <a:rPr sz="10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evasion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Terrorism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Unauthorised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80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Union</a:t>
                      </a:r>
                      <a:r>
                        <a:rPr sz="10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War</a:t>
                      </a:r>
                      <a:r>
                        <a:rPr sz="10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crimes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727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WMD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478011" y="214884"/>
            <a:ext cx="469392" cy="457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434" y="1109662"/>
            <a:ext cx="265747" cy="188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2155" y="1358836"/>
            <a:ext cx="154304" cy="25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9293" y="1665446"/>
            <a:ext cx="240029" cy="26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434" y="1991677"/>
            <a:ext cx="265747" cy="2228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0720" y="2299239"/>
            <a:ext cx="257175" cy="214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0720" y="2568606"/>
            <a:ext cx="257175" cy="2486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006" y="2871882"/>
            <a:ext cx="252888" cy="2486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579" y="3166586"/>
            <a:ext cx="231457" cy="2657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151" y="3499484"/>
            <a:ext cx="214312" cy="2400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0720" y="4097464"/>
            <a:ext cx="257175" cy="2571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0720" y="4435411"/>
            <a:ext cx="257175" cy="1543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5006" y="4679060"/>
            <a:ext cx="248602" cy="2400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3579" y="4969478"/>
            <a:ext cx="231457" cy="2657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2148" y="5298471"/>
            <a:ext cx="270033" cy="2143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0720" y="5580316"/>
            <a:ext cx="257175" cy="2571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0720" y="5889402"/>
            <a:ext cx="257175" cy="24860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14612" y="1070514"/>
            <a:ext cx="257174" cy="24860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14612" y="1397984"/>
            <a:ext cx="257174" cy="1971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0720" y="3785996"/>
            <a:ext cx="257175" cy="2400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14612" y="1669732"/>
            <a:ext cx="257174" cy="2571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23185" y="1969960"/>
            <a:ext cx="240030" cy="2571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14612" y="2323147"/>
            <a:ext cx="257174" cy="1543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10326" y="2610516"/>
            <a:ext cx="265747" cy="18002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10326" y="2873692"/>
            <a:ext cx="261461" cy="2571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14612" y="3195351"/>
            <a:ext cx="257174" cy="2143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10326" y="3471386"/>
            <a:ext cx="265747" cy="26574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10326" y="3803141"/>
            <a:ext cx="265747" cy="20574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18898" y="4077652"/>
            <a:ext cx="248602" cy="25717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14612" y="4392263"/>
            <a:ext cx="257174" cy="23145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14612" y="4688204"/>
            <a:ext cx="257174" cy="24003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10326" y="5011388"/>
            <a:ext cx="265747" cy="1971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10326" y="5311616"/>
            <a:ext cx="270033" cy="19716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18898" y="5583364"/>
            <a:ext cx="248602" cy="25717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14612" y="5892736"/>
            <a:ext cx="257174" cy="26146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05542" y="1066228"/>
            <a:ext cx="261461" cy="25717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31259" y="1385030"/>
            <a:ext cx="214312" cy="26146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31259" y="1710880"/>
            <a:ext cx="214312" cy="25717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39832" y="2032444"/>
            <a:ext cx="197167" cy="25717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09828" y="2375439"/>
            <a:ext cx="257175" cy="21431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09828" y="2675572"/>
            <a:ext cx="257175" cy="25717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09828" y="3022854"/>
            <a:ext cx="257175" cy="20574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14114" y="3318700"/>
            <a:ext cx="248602" cy="26146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14114" y="3640264"/>
            <a:ext cx="248602" cy="25717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35545" y="3961828"/>
            <a:ext cx="205739" cy="25717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14114" y="4284916"/>
            <a:ext cx="248602" cy="25717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05542" y="4645056"/>
            <a:ext cx="265747" cy="18002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09828" y="4940903"/>
            <a:ext cx="261461" cy="23145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05542" y="5300090"/>
            <a:ext cx="265747" cy="17145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09828" y="5600604"/>
            <a:ext cx="257175" cy="18002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5157215" y="1071372"/>
          <a:ext cx="1417320" cy="5072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84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Human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rights</a:t>
                      </a:r>
                      <a:r>
                        <a:rPr sz="105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abuse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Human</a:t>
                      </a:r>
                      <a:r>
                        <a:rPr sz="105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trafficking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Insider</a:t>
                      </a:r>
                      <a:r>
                        <a:rPr sz="10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trading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Interstate</a:t>
                      </a:r>
                      <a:r>
                        <a:rPr sz="10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commerce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Investigation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Kidnapping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Labour</a:t>
                      </a:r>
                      <a:r>
                        <a:rPr sz="10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violations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Mgmt.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Govt.</a:t>
                      </a:r>
                      <a:r>
                        <a:rPr sz="10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Corp.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Military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Money</a:t>
                      </a:r>
                      <a:r>
                        <a:rPr sz="10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laundering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751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Mortgage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fraud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Most</a:t>
                      </a:r>
                      <a:r>
                        <a:rPr sz="10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wanted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Murder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Organised</a:t>
                      </a:r>
                      <a:r>
                        <a:rPr sz="10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crime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Others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Peonage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367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Pharma</a:t>
                      </a:r>
                      <a:r>
                        <a:rPr sz="10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trafficking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EC1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7" name="object 57"/>
          <p:cNvSpPr/>
          <p:nvPr/>
        </p:nvSpPr>
        <p:spPr>
          <a:xfrm>
            <a:off x="4800314" y="1061942"/>
            <a:ext cx="261461" cy="26574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17459" y="1363694"/>
            <a:ext cx="231457" cy="26574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00314" y="1708308"/>
            <a:ext cx="265747" cy="18002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34604" y="1971484"/>
            <a:ext cx="197167" cy="25717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04600" y="2273236"/>
            <a:ext cx="257175" cy="25717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04600" y="2579274"/>
            <a:ext cx="257175" cy="24860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34604" y="2876740"/>
            <a:ext cx="197167" cy="25717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04600" y="3178492"/>
            <a:ext cx="257175" cy="25717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04600" y="3475958"/>
            <a:ext cx="257175" cy="26146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21745" y="3781996"/>
            <a:ext cx="222885" cy="26146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00314" y="4100893"/>
            <a:ext cx="265747" cy="22288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04600" y="4385500"/>
            <a:ext cx="257175" cy="25717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26031" y="4681442"/>
            <a:ext cx="214312" cy="26146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800314" y="5289232"/>
            <a:ext cx="261461" cy="25717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13172" y="4987480"/>
            <a:ext cx="240029" cy="25717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00314" y="5586698"/>
            <a:ext cx="261461" cy="26146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51368" y="5892736"/>
            <a:ext cx="197167" cy="25717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82694" y="5892736"/>
            <a:ext cx="111442" cy="26146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8807831" y="6531755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7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208" y="1086405"/>
            <a:ext cx="8302625" cy="389826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300" i="1" spc="-5" dirty="0">
                <a:solidFill>
                  <a:srgbClr val="EC1C22"/>
                </a:solidFill>
                <a:latin typeface="Arial"/>
                <a:cs typeface="Arial"/>
              </a:rPr>
              <a:t>The following examples are intended to serve as aids to</a:t>
            </a:r>
            <a:r>
              <a:rPr sz="1300" i="1" spc="204" dirty="0">
                <a:solidFill>
                  <a:srgbClr val="EC1C22"/>
                </a:solidFill>
                <a:latin typeface="Arial"/>
                <a:cs typeface="Arial"/>
              </a:rPr>
              <a:t> </a:t>
            </a:r>
            <a:r>
              <a:rPr sz="1300" i="1" spc="-5" dirty="0">
                <a:solidFill>
                  <a:srgbClr val="EC1C22"/>
                </a:solidFill>
                <a:latin typeface="Arial"/>
                <a:cs typeface="Arial"/>
              </a:rPr>
              <a:t>interpretation:</a:t>
            </a:r>
            <a:endParaRPr sz="13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919"/>
              </a:spcBef>
              <a:buClr>
                <a:srgbClr val="EC1C23"/>
              </a:buClr>
              <a:buChar char="•"/>
              <a:tabLst>
                <a:tab pos="185420" algn="l"/>
              </a:tabLst>
            </a:pP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Heads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of state,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government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and cabinet</a:t>
            </a:r>
            <a:r>
              <a:rPr sz="1400" spc="-15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ministers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250"/>
              </a:spcBef>
              <a:buClr>
                <a:srgbClr val="EC1C23"/>
              </a:buClr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Influential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functionaries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in nationalized industries and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government</a:t>
            </a:r>
            <a:r>
              <a:rPr sz="1400" spc="-22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administration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240"/>
              </a:spcBef>
              <a:buClr>
                <a:srgbClr val="EC1C23"/>
              </a:buClr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Senior</a:t>
            </a:r>
            <a:r>
              <a:rPr sz="1400" spc="-2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judges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235"/>
              </a:spcBef>
              <a:buClr>
                <a:srgbClr val="EC1C23"/>
              </a:buClr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Senior party</a:t>
            </a:r>
            <a:r>
              <a:rPr sz="1400" spc="-6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functionaries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245"/>
              </a:spcBef>
              <a:buClr>
                <a:srgbClr val="EC1C23"/>
              </a:buClr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Senior</a:t>
            </a:r>
            <a:r>
              <a:rPr sz="1400" spc="-1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and/or</a:t>
            </a:r>
            <a:r>
              <a:rPr sz="1400" spc="-3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influential</a:t>
            </a:r>
            <a:r>
              <a:rPr sz="1400" spc="-4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officials,</a:t>
            </a:r>
            <a:r>
              <a:rPr sz="1400" spc="-4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functionaries</a:t>
            </a:r>
            <a:r>
              <a:rPr sz="1400" spc="-3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military</a:t>
            </a:r>
            <a:r>
              <a:rPr sz="1400" spc="-2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leaders</a:t>
            </a:r>
            <a:r>
              <a:rPr sz="1400" spc="-3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and</a:t>
            </a:r>
            <a:r>
              <a:rPr sz="1400" spc="-1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people</a:t>
            </a:r>
            <a:r>
              <a:rPr sz="1400" spc="-2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similar</a:t>
            </a:r>
            <a:r>
              <a:rPr sz="1400" spc="-1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functions</a:t>
            </a:r>
            <a:r>
              <a:rPr sz="1400" spc="-3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844"/>
              </a:spcBef>
            </a:pP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international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or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supranational</a:t>
            </a:r>
            <a:r>
              <a:rPr sz="1400" spc="-9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organizations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235"/>
              </a:spcBef>
              <a:buClr>
                <a:srgbClr val="EC1C23"/>
              </a:buClr>
              <a:buChar char="•"/>
              <a:tabLst>
                <a:tab pos="185420" algn="l"/>
              </a:tabLst>
            </a:pP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Members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of ruling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royal</a:t>
            </a:r>
            <a:r>
              <a:rPr sz="1400" spc="-7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families*</a:t>
            </a:r>
            <a:endParaRPr sz="1400">
              <a:latin typeface="Arial"/>
              <a:cs typeface="Arial"/>
            </a:endParaRPr>
          </a:p>
          <a:p>
            <a:pPr marL="184785" marR="5080" indent="-172720">
              <a:lnSpc>
                <a:spcPct val="150000"/>
              </a:lnSpc>
              <a:spcBef>
                <a:spcPts val="395"/>
              </a:spcBef>
              <a:buClr>
                <a:srgbClr val="EC1C23"/>
              </a:buClr>
              <a:buChar char="•"/>
              <a:tabLst>
                <a:tab pos="185420" algn="l"/>
              </a:tabLst>
            </a:pP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Senior and/or influential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representatives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of religious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organizations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(if these functions are connected</a:t>
            </a:r>
            <a:r>
              <a:rPr sz="1400" spc="-26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with 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political, judicial, military or </a:t>
            </a: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administrative</a:t>
            </a:r>
            <a:r>
              <a:rPr sz="1400" spc="-14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05150"/>
                </a:solidFill>
                <a:latin typeface="Arial"/>
                <a:cs typeface="Arial"/>
              </a:rPr>
              <a:t>responsibilities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250"/>
              </a:spcBef>
              <a:buClr>
                <a:srgbClr val="EC1C23"/>
              </a:buClr>
              <a:buChar char="•"/>
              <a:tabLst>
                <a:tab pos="185420" algn="l"/>
              </a:tabLst>
            </a:pPr>
            <a:r>
              <a:rPr sz="1400" spc="-5" dirty="0">
                <a:solidFill>
                  <a:srgbClr val="505150"/>
                </a:solidFill>
                <a:latin typeface="Arial"/>
                <a:cs typeface="Arial"/>
              </a:rPr>
              <a:t>Diplomats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318" y="317957"/>
            <a:ext cx="4884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Politically Exposed Persons</a:t>
            </a:r>
            <a:r>
              <a:rPr sz="2400" spc="40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EC1C23"/>
                </a:solidFill>
                <a:latin typeface="Arial"/>
                <a:cs typeface="Arial"/>
              </a:rPr>
              <a:t>(PEP)’s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11965" y="225584"/>
            <a:ext cx="578981" cy="412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07831" y="6531755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18" y="317957"/>
            <a:ext cx="4768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Highlights </a:t>
            </a:r>
            <a:r>
              <a:rPr sz="2400" dirty="0">
                <a:solidFill>
                  <a:srgbClr val="EC1C23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WorldCompliance</a:t>
            </a:r>
            <a:r>
              <a:rPr sz="2400" spc="25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EC1C23"/>
                </a:solidFill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830" y="1040384"/>
            <a:ext cx="5670550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217170" indent="-18034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93040" algn="l"/>
              </a:tabLst>
            </a:pPr>
            <a:r>
              <a:rPr sz="1300" b="1" spc="-5" dirty="0">
                <a:solidFill>
                  <a:srgbClr val="EC1C23"/>
                </a:solidFill>
                <a:latin typeface="Arial"/>
                <a:cs typeface="Arial"/>
              </a:rPr>
              <a:t>Multilingual </a:t>
            </a:r>
            <a:r>
              <a:rPr sz="1300" b="1" spc="-10" dirty="0">
                <a:solidFill>
                  <a:srgbClr val="EC1C23"/>
                </a:solidFill>
                <a:latin typeface="Arial"/>
                <a:cs typeface="Arial"/>
              </a:rPr>
              <a:t>interface</a:t>
            </a:r>
            <a:r>
              <a:rPr sz="1300" spc="-10" dirty="0">
                <a:solidFill>
                  <a:srgbClr val="505150"/>
                </a:solidFill>
                <a:latin typeface="Arial"/>
                <a:cs typeface="Arial"/>
              </a:rPr>
              <a:t>, </a:t>
            </a:r>
            <a:r>
              <a:rPr sz="1300" spc="-5" dirty="0">
                <a:solidFill>
                  <a:srgbClr val="505150"/>
                </a:solidFill>
                <a:latin typeface="Arial"/>
                <a:cs typeface="Arial"/>
              </a:rPr>
              <a:t>search and name matching available in English,  </a:t>
            </a:r>
            <a:r>
              <a:rPr sz="1300" spc="-10" dirty="0">
                <a:solidFill>
                  <a:srgbClr val="505150"/>
                </a:solidFill>
                <a:latin typeface="Arial"/>
                <a:cs typeface="Arial"/>
              </a:rPr>
              <a:t>Spanish, Russian, German, Portuguese, Chinese, Greek, Japanese,  </a:t>
            </a:r>
            <a:r>
              <a:rPr sz="1300" spc="-5" dirty="0">
                <a:solidFill>
                  <a:srgbClr val="505150"/>
                </a:solidFill>
                <a:latin typeface="Arial"/>
                <a:cs typeface="Arial"/>
              </a:rPr>
              <a:t>Korean and Thai</a:t>
            </a:r>
            <a:r>
              <a:rPr sz="1300" spc="1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05150"/>
                </a:solidFill>
                <a:latin typeface="Arial"/>
                <a:cs typeface="Arial"/>
              </a:rPr>
              <a:t>languages</a:t>
            </a:r>
            <a:endParaRPr sz="1300">
              <a:latin typeface="Arial"/>
              <a:cs typeface="Arial"/>
            </a:endParaRPr>
          </a:p>
          <a:p>
            <a:pPr marL="192405" marR="255270" indent="-180340">
              <a:lnSpc>
                <a:spcPct val="100000"/>
              </a:lnSpc>
              <a:spcBef>
                <a:spcPts val="1200"/>
              </a:spcBef>
              <a:buClr>
                <a:srgbClr val="EC1C23"/>
              </a:buClr>
              <a:buChar char="•"/>
              <a:tabLst>
                <a:tab pos="193040" algn="l"/>
              </a:tabLst>
            </a:pPr>
            <a:r>
              <a:rPr sz="1300" spc="-5" dirty="0">
                <a:solidFill>
                  <a:srgbClr val="505150"/>
                </a:solidFill>
                <a:latin typeface="Arial"/>
                <a:cs typeface="Arial"/>
              </a:rPr>
              <a:t>Ability to conduct </a:t>
            </a:r>
            <a:r>
              <a:rPr sz="1300" b="1" spc="-5" dirty="0">
                <a:solidFill>
                  <a:srgbClr val="EC1C23"/>
                </a:solidFill>
                <a:latin typeface="Arial"/>
                <a:cs typeface="Arial"/>
              </a:rPr>
              <a:t>name search in non-romanized </a:t>
            </a:r>
            <a:r>
              <a:rPr sz="1300" b="1" spc="-10" dirty="0">
                <a:solidFill>
                  <a:srgbClr val="EC1C23"/>
                </a:solidFill>
                <a:latin typeface="Arial"/>
                <a:cs typeface="Arial"/>
              </a:rPr>
              <a:t>languages </a:t>
            </a:r>
            <a:r>
              <a:rPr sz="1300" spc="-5" dirty="0">
                <a:solidFill>
                  <a:srgbClr val="505150"/>
                </a:solidFill>
                <a:latin typeface="Arial"/>
                <a:cs typeface="Arial"/>
              </a:rPr>
              <a:t>(Arabic,  Chinese, Cyrillic, Farsi, French, Japanese, Swedish</a:t>
            </a:r>
            <a:r>
              <a:rPr sz="1300" spc="165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05150"/>
                </a:solidFill>
                <a:latin typeface="Arial"/>
                <a:cs typeface="Arial"/>
              </a:rPr>
              <a:t>etc.)</a:t>
            </a:r>
            <a:endParaRPr sz="13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sz="1300" b="1" spc="-5" dirty="0">
                <a:solidFill>
                  <a:srgbClr val="EC1C23"/>
                </a:solidFill>
                <a:latin typeface="Arial"/>
                <a:cs typeface="Arial"/>
              </a:rPr>
              <a:t>Configuration </a:t>
            </a:r>
            <a:r>
              <a:rPr sz="1300" spc="-5" dirty="0">
                <a:solidFill>
                  <a:srgbClr val="505150"/>
                </a:solidFill>
                <a:latin typeface="Arial"/>
                <a:cs typeface="Arial"/>
              </a:rPr>
              <a:t>of rules, thresholds, risk categories and country</a:t>
            </a:r>
            <a:r>
              <a:rPr sz="1300" spc="254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05150"/>
                </a:solidFill>
                <a:latin typeface="Arial"/>
                <a:cs typeface="Arial"/>
              </a:rPr>
              <a:t>risk</a:t>
            </a:r>
            <a:endParaRPr sz="1300">
              <a:latin typeface="Arial"/>
              <a:cs typeface="Arial"/>
            </a:endParaRPr>
          </a:p>
          <a:p>
            <a:pPr marL="192405" marR="5080" indent="-18034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sz="1300" b="1" spc="-10" dirty="0">
                <a:solidFill>
                  <a:srgbClr val="EC1C23"/>
                </a:solidFill>
                <a:latin typeface="Arial"/>
                <a:cs typeface="Arial"/>
              </a:rPr>
              <a:t>Intelligent </a:t>
            </a:r>
            <a:r>
              <a:rPr sz="1300" b="1" spc="-5" dirty="0">
                <a:solidFill>
                  <a:srgbClr val="EC1C23"/>
                </a:solidFill>
                <a:latin typeface="Arial"/>
                <a:cs typeface="Arial"/>
              </a:rPr>
              <a:t>network </a:t>
            </a:r>
            <a:r>
              <a:rPr sz="1300" b="1" spc="-10" dirty="0">
                <a:solidFill>
                  <a:srgbClr val="EC1C23"/>
                </a:solidFill>
                <a:latin typeface="Arial"/>
                <a:cs typeface="Arial"/>
              </a:rPr>
              <a:t>presentation </a:t>
            </a:r>
            <a:r>
              <a:rPr sz="1300" spc="-5" dirty="0">
                <a:solidFill>
                  <a:srgbClr val="505150"/>
                </a:solidFill>
                <a:latin typeface="Arial"/>
                <a:cs typeface="Arial"/>
              </a:rPr>
              <a:t>of relationships, associations and family  members within</a:t>
            </a:r>
            <a:r>
              <a:rPr sz="1300" spc="60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05150"/>
                </a:solidFill>
                <a:latin typeface="Arial"/>
                <a:cs typeface="Arial"/>
              </a:rPr>
              <a:t>database</a:t>
            </a:r>
            <a:endParaRPr sz="13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EC1C23"/>
              </a:buClr>
              <a:buChar char="•"/>
              <a:tabLst>
                <a:tab pos="193040" algn="l"/>
              </a:tabLst>
            </a:pPr>
            <a:r>
              <a:rPr sz="1300" spc="-5" dirty="0">
                <a:solidFill>
                  <a:srgbClr val="505150"/>
                </a:solidFill>
                <a:latin typeface="Arial"/>
                <a:cs typeface="Arial"/>
              </a:rPr>
              <a:t>Ability to </a:t>
            </a:r>
            <a:r>
              <a:rPr sz="1300" b="1" spc="-10" dirty="0">
                <a:solidFill>
                  <a:srgbClr val="EC1C23"/>
                </a:solidFill>
                <a:latin typeface="Arial"/>
                <a:cs typeface="Arial"/>
              </a:rPr>
              <a:t>request assistance </a:t>
            </a:r>
            <a:r>
              <a:rPr sz="1300" spc="-5" dirty="0">
                <a:solidFill>
                  <a:srgbClr val="505150"/>
                </a:solidFill>
                <a:latin typeface="Arial"/>
                <a:cs typeface="Arial"/>
              </a:rPr>
              <a:t>from our leading research</a:t>
            </a:r>
            <a:r>
              <a:rPr sz="1300" spc="229" dirty="0">
                <a:solidFill>
                  <a:srgbClr val="505150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505150"/>
                </a:solidFill>
                <a:latin typeface="Arial"/>
                <a:cs typeface="Arial"/>
              </a:rPr>
              <a:t>team</a:t>
            </a:r>
            <a:endParaRPr sz="13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5"/>
              </a:spcBef>
              <a:buClr>
                <a:srgbClr val="EC1C23"/>
              </a:buClr>
              <a:buChar char="•"/>
              <a:tabLst>
                <a:tab pos="193040" algn="l"/>
              </a:tabLst>
            </a:pPr>
            <a:r>
              <a:rPr sz="1300" spc="-10" dirty="0">
                <a:solidFill>
                  <a:srgbClr val="505150"/>
                </a:solidFill>
                <a:latin typeface="Arial"/>
                <a:cs typeface="Arial"/>
              </a:rPr>
              <a:t>54% </a:t>
            </a:r>
            <a:r>
              <a:rPr sz="1300" spc="-5" dirty="0">
                <a:solidFill>
                  <a:srgbClr val="505150"/>
                </a:solidFill>
                <a:latin typeface="Arial"/>
                <a:cs typeface="Arial"/>
              </a:rPr>
              <a:t>of the profiles contain </a:t>
            </a:r>
            <a:r>
              <a:rPr sz="1300" b="1" spc="-5" dirty="0">
                <a:solidFill>
                  <a:srgbClr val="EC1C23"/>
                </a:solidFill>
                <a:latin typeface="Arial"/>
                <a:cs typeface="Arial"/>
              </a:rPr>
              <a:t>Date of Birth as unique</a:t>
            </a:r>
            <a:r>
              <a:rPr sz="1300" b="1" spc="220" dirty="0">
                <a:solidFill>
                  <a:srgbClr val="EC1C23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EC1C23"/>
                </a:solidFill>
                <a:latin typeface="Arial"/>
                <a:cs typeface="Arial"/>
              </a:rPr>
              <a:t>identifier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68211" y="932688"/>
            <a:ext cx="2875788" cy="526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7679" y="6445831"/>
            <a:ext cx="483816" cy="339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3530" y="6444575"/>
            <a:ext cx="305381" cy="300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89420" y="6451902"/>
            <a:ext cx="434963" cy="3107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2322" y="6446926"/>
            <a:ext cx="305553" cy="300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8860" y="6414515"/>
            <a:ext cx="0" cy="335915"/>
          </a:xfrm>
          <a:custGeom>
            <a:avLst/>
            <a:gdLst/>
            <a:ahLst/>
            <a:cxnLst/>
            <a:rect l="l" t="t" r="r" b="b"/>
            <a:pathLst>
              <a:path h="335915">
                <a:moveTo>
                  <a:pt x="0" y="0"/>
                </a:moveTo>
                <a:lnTo>
                  <a:pt x="0" y="335455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8188" y="6414515"/>
            <a:ext cx="0" cy="335915"/>
          </a:xfrm>
          <a:custGeom>
            <a:avLst/>
            <a:gdLst/>
            <a:ahLst/>
            <a:cxnLst/>
            <a:rect l="l" t="t" r="r" b="b"/>
            <a:pathLst>
              <a:path h="335915">
                <a:moveTo>
                  <a:pt x="0" y="0"/>
                </a:moveTo>
                <a:lnTo>
                  <a:pt x="0" y="335455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49040" y="6414515"/>
            <a:ext cx="0" cy="335915"/>
          </a:xfrm>
          <a:custGeom>
            <a:avLst/>
            <a:gdLst/>
            <a:ahLst/>
            <a:cxnLst/>
            <a:rect l="l" t="t" r="r" b="b"/>
            <a:pathLst>
              <a:path h="335915">
                <a:moveTo>
                  <a:pt x="0" y="0"/>
                </a:moveTo>
                <a:lnTo>
                  <a:pt x="0" y="335455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9891" y="6414515"/>
            <a:ext cx="0" cy="335915"/>
          </a:xfrm>
          <a:custGeom>
            <a:avLst/>
            <a:gdLst/>
            <a:ahLst/>
            <a:cxnLst/>
            <a:rect l="l" t="t" r="r" b="b"/>
            <a:pathLst>
              <a:path h="335915">
                <a:moveTo>
                  <a:pt x="0" y="0"/>
                </a:moveTo>
                <a:lnTo>
                  <a:pt x="0" y="335455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90744" y="6414515"/>
            <a:ext cx="0" cy="335915"/>
          </a:xfrm>
          <a:custGeom>
            <a:avLst/>
            <a:gdLst/>
            <a:ahLst/>
            <a:cxnLst/>
            <a:rect l="l" t="t" r="r" b="b"/>
            <a:pathLst>
              <a:path h="335915">
                <a:moveTo>
                  <a:pt x="0" y="0"/>
                </a:moveTo>
                <a:lnTo>
                  <a:pt x="0" y="335455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85815" y="6426708"/>
            <a:ext cx="347472" cy="326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8027" y="6426706"/>
            <a:ext cx="385572" cy="361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07831" y="6531755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4F504F"/>
                </a:solidFill>
                <a:latin typeface="Arial"/>
                <a:cs typeface="Arial"/>
              </a:rPr>
              <a:t>9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1599</Words>
  <Application>Microsoft Office PowerPoint</Application>
  <PresentationFormat>On-screen Show (4:3)</PresentationFormat>
  <Paragraphs>260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Overview - Reed Elsevier &amp; LexisNexis Risk Solutions</vt:lpstr>
      <vt:lpstr>LexisNexis Risk Solutions (LNRS) – Fast Facts</vt:lpstr>
      <vt:lpstr>Data + Technology + Professional Services</vt:lpstr>
      <vt:lpstr>World Compliance Database</vt:lpstr>
      <vt:lpstr>LexisNexis Risk Database - Category Coverage</vt:lpstr>
      <vt:lpstr>Over sixty risk categories</vt:lpstr>
      <vt:lpstr>Politically Exposed Persons (PEP)’s</vt:lpstr>
      <vt:lpstr>Highlights - WorldCompliance Data</vt:lpstr>
      <vt:lpstr>Increase visibility into critical elements of risk</vt:lpstr>
      <vt:lpstr>Criticality of effective matching capabilities for sanction screening</vt:lpstr>
      <vt:lpstr>Data + Technology + Professional Services</vt:lpstr>
      <vt:lpstr>Access Options</vt:lpstr>
      <vt:lpstr>Access Options</vt:lpstr>
      <vt:lpstr>Thank you!</vt:lpstr>
      <vt:lpstr>Types of Adverse Media: Unstructured</vt:lpstr>
      <vt:lpstr>Types of Adverse Media: Unstructured</vt:lpstr>
      <vt:lpstr>How Structured Adverse Media is generated</vt:lpstr>
      <vt:lpstr>How Structured Adverse Media is generated</vt:lpstr>
      <vt:lpstr>How Structured Adverse Media is generated</vt:lpstr>
      <vt:lpstr>Types of Adverse Media: Structured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hobanmg</dc:creator>
  <cp:lastModifiedBy>adnan tabassum</cp:lastModifiedBy>
  <cp:revision>1</cp:revision>
  <dcterms:created xsi:type="dcterms:W3CDTF">2019-11-14T05:30:26Z</dcterms:created>
  <dcterms:modified xsi:type="dcterms:W3CDTF">2019-11-14T05:30:45Z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2019-11-14T00:00:00Z</vt:filetime>
  </property>
</Properties>
</file>