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57" r:id="rId4"/>
    <p:sldId id="258" r:id="rId5"/>
    <p:sldId id="270" r:id="rId6"/>
    <p:sldId id="269" r:id="rId7"/>
    <p:sldId id="268" r:id="rId8"/>
    <p:sldId id="259" r:id="rId9"/>
    <p:sldId id="260" r:id="rId10"/>
    <p:sldId id="261" r:id="rId11"/>
    <p:sldId id="274" r:id="rId12"/>
    <p:sldId id="263" r:id="rId13"/>
    <p:sldId id="272" r:id="rId14"/>
    <p:sldId id="262" r:id="rId15"/>
    <p:sldId id="275" r:id="rId16"/>
    <p:sldId id="27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2" d="100"/>
          <a:sy n="72" d="100"/>
        </p:scale>
        <p:origin x="49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349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3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3276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19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6997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3259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38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48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09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380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45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42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1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411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97B32-84D8-4201-80DA-367572C0B031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0C3B239-7EB7-4DEB-B958-7E427715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235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9710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401787"/>
              </p:ext>
            </p:extLst>
          </p:nvPr>
        </p:nvGraphicFramePr>
        <p:xfrm>
          <a:off x="2031999" y="867945"/>
          <a:ext cx="7511246" cy="5396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11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0630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BCP and IT-related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30">
                <a:tc>
                  <a:txBody>
                    <a:bodyPr/>
                    <a:lstStyle/>
                    <a:p>
                      <a:r>
                        <a:rPr lang="en-US" dirty="0" smtClean="0"/>
                        <a:t>SQL for the non-Technical – Effective Reporting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630">
                <a:tc>
                  <a:txBody>
                    <a:bodyPr/>
                    <a:lstStyle/>
                    <a:p>
                      <a:r>
                        <a:rPr lang="en-US" dirty="0" smtClean="0"/>
                        <a:t>Supply Chain Management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630"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Relationship Management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630">
                <a:tc>
                  <a:txBody>
                    <a:bodyPr/>
                    <a:lstStyle/>
                    <a:p>
                      <a:r>
                        <a:rPr lang="en-US" dirty="0" smtClean="0"/>
                        <a:t>Advanced Excel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630">
                <a:tc>
                  <a:txBody>
                    <a:bodyPr/>
                    <a:lstStyle/>
                    <a:p>
                      <a:r>
                        <a:rPr lang="en-US" dirty="0" smtClean="0"/>
                        <a:t>Auditing &amp; evaluating Information Systems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630">
                <a:tc>
                  <a:txBody>
                    <a:bodyPr/>
                    <a:lstStyle/>
                    <a:p>
                      <a:r>
                        <a:rPr lang="en-US" dirty="0" smtClean="0"/>
                        <a:t>ITDR: Planning and Testing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0630">
                <a:tc>
                  <a:txBody>
                    <a:bodyPr/>
                    <a:lstStyle/>
                    <a:p>
                      <a:r>
                        <a:rPr lang="en-US" dirty="0" smtClean="0"/>
                        <a:t>Planning &amp; Executing ERP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0630">
                <a:tc>
                  <a:txBody>
                    <a:bodyPr/>
                    <a:lstStyle/>
                    <a:p>
                      <a:r>
                        <a:rPr lang="en-US" dirty="0" smtClean="0"/>
                        <a:t>Maintaining &amp; testing a Business Continuity Plan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0630">
                <a:tc>
                  <a:txBody>
                    <a:bodyPr/>
                    <a:lstStyle/>
                    <a:p>
                      <a:r>
                        <a:rPr lang="en-US" dirty="0" smtClean="0"/>
                        <a:t>Crisis &amp; Incident Management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0630">
                <a:tc>
                  <a:txBody>
                    <a:bodyPr/>
                    <a:lstStyle/>
                    <a:p>
                      <a:r>
                        <a:rPr lang="en-US" dirty="0" smtClean="0"/>
                        <a:t>IT Security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8767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334949"/>
              </p:ext>
            </p:extLst>
          </p:nvPr>
        </p:nvGraphicFramePr>
        <p:xfrm>
          <a:off x="1674874" y="907100"/>
          <a:ext cx="8074434" cy="5377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44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7779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BCP and IT-related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779">
                <a:tc>
                  <a:txBody>
                    <a:bodyPr/>
                    <a:lstStyle/>
                    <a:p>
                      <a:r>
                        <a:rPr lang="en-US" dirty="0" smtClean="0"/>
                        <a:t>Advanced</a:t>
                      </a:r>
                      <a:r>
                        <a:rPr lang="en-US" baseline="0" dirty="0" smtClean="0"/>
                        <a:t> Microsoft  Office Compendium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779">
                <a:tc>
                  <a:txBody>
                    <a:bodyPr/>
                    <a:lstStyle/>
                    <a:p>
                      <a:r>
                        <a:rPr lang="en-US" dirty="0" smtClean="0"/>
                        <a:t>9-5 Work with Excellence (95 Superb</a:t>
                      </a:r>
                      <a:r>
                        <a:rPr lang="en-US" baseline="0" dirty="0" smtClean="0"/>
                        <a:t>  Tips, Tricks and Shortcuts)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779">
                <a:tc>
                  <a:txBody>
                    <a:bodyPr/>
                    <a:lstStyle/>
                    <a:p>
                      <a:r>
                        <a:rPr lang="en-US" dirty="0" smtClean="0"/>
                        <a:t>Financial </a:t>
                      </a:r>
                      <a:r>
                        <a:rPr lang="en-US" baseline="0" dirty="0" smtClean="0"/>
                        <a:t> Modeling using Excel 2013/2016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779">
                <a:tc>
                  <a:txBody>
                    <a:bodyPr/>
                    <a:lstStyle/>
                    <a:p>
                      <a:r>
                        <a:rPr lang="en-US" dirty="0" smtClean="0"/>
                        <a:t>ASAP</a:t>
                      </a:r>
                      <a:r>
                        <a:rPr lang="en-US" baseline="0" dirty="0" smtClean="0"/>
                        <a:t> Utilities for MS Excel 2007/2010/2013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7779">
                <a:tc>
                  <a:txBody>
                    <a:bodyPr/>
                    <a:lstStyle/>
                    <a:p>
                      <a:r>
                        <a:rPr lang="en-US" dirty="0" smtClean="0"/>
                        <a:t>SAP Business  9.1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7779">
                <a:tc>
                  <a:txBody>
                    <a:bodyPr/>
                    <a:lstStyle/>
                    <a:p>
                      <a:r>
                        <a:rPr lang="en-US" dirty="0" smtClean="0"/>
                        <a:t>Big</a:t>
                      </a:r>
                      <a:r>
                        <a:rPr lang="en-US" baseline="0" dirty="0" smtClean="0"/>
                        <a:t> Data Analytics and Visualizing Data with Power BI Excel 2013/2016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7779">
                <a:tc>
                  <a:txBody>
                    <a:bodyPr/>
                    <a:lstStyle/>
                    <a:p>
                      <a:r>
                        <a:rPr lang="en-US" dirty="0" smtClean="0"/>
                        <a:t>Microsoft</a:t>
                      </a:r>
                      <a:r>
                        <a:rPr lang="en-US" baseline="0" dirty="0" smtClean="0"/>
                        <a:t> Excel Formulas and Function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7779">
                <a:tc>
                  <a:txBody>
                    <a:bodyPr/>
                    <a:lstStyle/>
                    <a:p>
                      <a:r>
                        <a:rPr lang="en-US" dirty="0" smtClean="0"/>
                        <a:t>Excel</a:t>
                      </a:r>
                      <a:r>
                        <a:rPr lang="en-US" baseline="0" dirty="0" smtClean="0"/>
                        <a:t> for HR Professionals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7779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 Management</a:t>
                      </a:r>
                      <a:r>
                        <a:rPr lang="en-US" baseline="0" dirty="0" smtClean="0"/>
                        <a:t> Breakthrough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55554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608918"/>
              </p:ext>
            </p:extLst>
          </p:nvPr>
        </p:nvGraphicFramePr>
        <p:xfrm>
          <a:off x="1851696" y="850006"/>
          <a:ext cx="7433972" cy="5029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3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972">
                <a:tc>
                  <a:txBody>
                    <a:bodyPr/>
                    <a:lstStyle/>
                    <a:p>
                      <a:r>
                        <a:rPr lang="en-US" dirty="0" smtClean="0"/>
                        <a:t>Managerial Skills, Operational Management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159">
                <a:tc>
                  <a:txBody>
                    <a:bodyPr/>
                    <a:lstStyle/>
                    <a:p>
                      <a:r>
                        <a:rPr lang="en-US" dirty="0" smtClean="0"/>
                        <a:t>Six Sigma: Yellow / Green Belt Training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159">
                <a:tc>
                  <a:txBody>
                    <a:bodyPr/>
                    <a:lstStyle/>
                    <a:p>
                      <a:r>
                        <a:rPr lang="en-US" dirty="0" smtClean="0"/>
                        <a:t>Achieving Personal Effectiveness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159">
                <a:tc>
                  <a:txBody>
                    <a:bodyPr/>
                    <a:lstStyle/>
                    <a:p>
                      <a:r>
                        <a:rPr lang="en-US" dirty="0" smtClean="0"/>
                        <a:t>Business Communication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159">
                <a:tc>
                  <a:txBody>
                    <a:bodyPr/>
                    <a:lstStyle/>
                    <a:p>
                      <a:r>
                        <a:rPr lang="en-US" dirty="0" smtClean="0"/>
                        <a:t>Developing Communication Skills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159">
                <a:tc>
                  <a:txBody>
                    <a:bodyPr/>
                    <a:lstStyle/>
                    <a:p>
                      <a:r>
                        <a:rPr lang="en-US" dirty="0" smtClean="0"/>
                        <a:t>Change Management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159">
                <a:tc>
                  <a:txBody>
                    <a:bodyPr/>
                    <a:lstStyle/>
                    <a:p>
                      <a:r>
                        <a:rPr lang="en-US" dirty="0" smtClean="0"/>
                        <a:t>Communication &amp; Presentation Skills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159">
                <a:tc>
                  <a:txBody>
                    <a:bodyPr/>
                    <a:lstStyle/>
                    <a:p>
                      <a:r>
                        <a:rPr lang="en-US" dirty="0" smtClean="0"/>
                        <a:t>Get Media Savvy – How to handle Media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1159">
                <a:tc>
                  <a:txBody>
                    <a:bodyPr/>
                    <a:lstStyle/>
                    <a:p>
                      <a:r>
                        <a:rPr lang="en-US" dirty="0" smtClean="0"/>
                        <a:t>The Art of Public Speaking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1159">
                <a:tc>
                  <a:txBody>
                    <a:bodyPr/>
                    <a:lstStyle/>
                    <a:p>
                      <a:r>
                        <a:rPr lang="en-US" dirty="0" smtClean="0"/>
                        <a:t>Achieving Success: Grooming &amp; Etiquette do matter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1159">
                <a:tc>
                  <a:txBody>
                    <a:bodyPr/>
                    <a:lstStyle/>
                    <a:p>
                      <a:r>
                        <a:rPr lang="en-US" dirty="0" smtClean="0"/>
                        <a:t>Labour Laws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1159">
                <a:tc>
                  <a:txBody>
                    <a:bodyPr/>
                    <a:lstStyle/>
                    <a:p>
                      <a:r>
                        <a:rPr lang="en-US" dirty="0" smtClean="0"/>
                        <a:t>Stress Management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7148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599284"/>
              </p:ext>
            </p:extLst>
          </p:nvPr>
        </p:nvGraphicFramePr>
        <p:xfrm>
          <a:off x="1774422" y="837127"/>
          <a:ext cx="7446852" cy="5370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468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3237">
                <a:tc>
                  <a:txBody>
                    <a:bodyPr/>
                    <a:lstStyle/>
                    <a:p>
                      <a:r>
                        <a:rPr lang="en-US" dirty="0" smtClean="0"/>
                        <a:t>Managerial Skills, Operational Management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028"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r>
                        <a:rPr lang="en-US" baseline="0" dirty="0" smtClean="0"/>
                        <a:t>  Relationship Management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028">
                <a:tc>
                  <a:txBody>
                    <a:bodyPr/>
                    <a:lstStyle/>
                    <a:p>
                      <a:r>
                        <a:rPr lang="en-US" dirty="0" smtClean="0"/>
                        <a:t>Training Need Analysis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028">
                <a:tc>
                  <a:txBody>
                    <a:bodyPr/>
                    <a:lstStyle/>
                    <a:p>
                      <a:r>
                        <a:rPr lang="en-US" dirty="0" smtClean="0"/>
                        <a:t>Winning and retaining customers in recession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028">
                <a:tc>
                  <a:txBody>
                    <a:bodyPr/>
                    <a:lstStyle/>
                    <a:p>
                      <a:r>
                        <a:rPr lang="en-US" dirty="0" smtClean="0"/>
                        <a:t>How to make an</a:t>
                      </a:r>
                      <a:r>
                        <a:rPr lang="en-US" baseline="0" dirty="0" smtClean="0"/>
                        <a:t> Effective Decision for Achieving Positive Results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028">
                <a:tc>
                  <a:txBody>
                    <a:bodyPr/>
                    <a:lstStyle/>
                    <a:p>
                      <a:r>
                        <a:rPr lang="en-US" dirty="0" smtClean="0"/>
                        <a:t>Effective Presentations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3028">
                <a:tc>
                  <a:txBody>
                    <a:bodyPr/>
                    <a:lstStyle/>
                    <a:p>
                      <a:r>
                        <a:rPr lang="en-US" dirty="0" smtClean="0"/>
                        <a:t>Problem Solving and Negotiation Skills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3028"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 Service Mindset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3028">
                <a:tc>
                  <a:txBody>
                    <a:bodyPr/>
                    <a:lstStyle/>
                    <a:p>
                      <a:r>
                        <a:rPr lang="en-US" dirty="0" smtClean="0"/>
                        <a:t>Managing Anger and Effective Counseling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3028">
                <a:tc>
                  <a:txBody>
                    <a:bodyPr/>
                    <a:lstStyle/>
                    <a:p>
                      <a:r>
                        <a:rPr lang="en-US" dirty="0" smtClean="0"/>
                        <a:t>Litigation and Legal Documentation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1364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769128"/>
              </p:ext>
            </p:extLst>
          </p:nvPr>
        </p:nvGraphicFramePr>
        <p:xfrm>
          <a:off x="1705232" y="850007"/>
          <a:ext cx="7401698" cy="5217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01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8861">
                <a:tc>
                  <a:txBody>
                    <a:bodyPr/>
                    <a:lstStyle/>
                    <a:p>
                      <a:r>
                        <a:rPr lang="en-US" dirty="0" smtClean="0"/>
                        <a:t>Managerial Skills, Operational Management  (Cont.)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861">
                <a:tc>
                  <a:txBody>
                    <a:bodyPr/>
                    <a:lstStyle/>
                    <a:p>
                      <a:r>
                        <a:rPr lang="en-US" dirty="0" smtClean="0"/>
                        <a:t>Business Communication in English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861">
                <a:tc>
                  <a:txBody>
                    <a:bodyPr/>
                    <a:lstStyle/>
                    <a:p>
                      <a:r>
                        <a:rPr lang="en-US" dirty="0" smtClean="0"/>
                        <a:t>Time: The Personal Effectiveness Dimension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861">
                <a:tc>
                  <a:txBody>
                    <a:bodyPr/>
                    <a:lstStyle/>
                    <a:p>
                      <a:r>
                        <a:rPr lang="en-US" dirty="0" smtClean="0"/>
                        <a:t>Winning together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861">
                <a:tc>
                  <a:txBody>
                    <a:bodyPr/>
                    <a:lstStyle/>
                    <a:p>
                      <a:r>
                        <a:rPr lang="en-US" dirty="0" smtClean="0"/>
                        <a:t>Leading the way to Success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861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 Management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861">
                <a:tc>
                  <a:txBody>
                    <a:bodyPr/>
                    <a:lstStyle/>
                    <a:p>
                      <a:r>
                        <a:rPr lang="en-US" dirty="0" smtClean="0"/>
                        <a:t>Quality Management in Service Industry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8861">
                <a:tc>
                  <a:txBody>
                    <a:bodyPr/>
                    <a:lstStyle/>
                    <a:p>
                      <a:r>
                        <a:rPr lang="en-US" dirty="0" smtClean="0"/>
                        <a:t>Setting and Achieving Goals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8861">
                <a:tc>
                  <a:txBody>
                    <a:bodyPr/>
                    <a:lstStyle/>
                    <a:p>
                      <a:r>
                        <a:rPr lang="en-US" dirty="0" smtClean="0"/>
                        <a:t>Supply Chain Management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90976">
                <a:tc>
                  <a:txBody>
                    <a:bodyPr/>
                    <a:lstStyle/>
                    <a:p>
                      <a:r>
                        <a:rPr lang="en-US" dirty="0" smtClean="0"/>
                        <a:t>Time and Stress Management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6433">
                <a:tc>
                  <a:txBody>
                    <a:bodyPr/>
                    <a:lstStyle/>
                    <a:p>
                      <a:r>
                        <a:rPr lang="en-US" dirty="0" smtClean="0"/>
                        <a:t>Winning Presentation Skills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486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749015"/>
              </p:ext>
            </p:extLst>
          </p:nvPr>
        </p:nvGraphicFramePr>
        <p:xfrm>
          <a:off x="2022678" y="766512"/>
          <a:ext cx="7147080" cy="5132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7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60923">
                <a:tc>
                  <a:txBody>
                    <a:bodyPr/>
                    <a:lstStyle/>
                    <a:p>
                      <a:r>
                        <a:rPr lang="en-US" dirty="0" smtClean="0"/>
                        <a:t>Office Safety &amp; Security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326">
                <a:tc>
                  <a:txBody>
                    <a:bodyPr/>
                    <a:lstStyle/>
                    <a:p>
                      <a:r>
                        <a:rPr lang="en-US" dirty="0" smtClean="0"/>
                        <a:t>Safety at Workplace – Fire &amp; Emergency Handling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9402">
                <a:tc>
                  <a:txBody>
                    <a:bodyPr/>
                    <a:lstStyle/>
                    <a:p>
                      <a:r>
                        <a:rPr lang="en-US" dirty="0" smtClean="0"/>
                        <a:t>Security Surveying &amp; Design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9402">
                <a:tc>
                  <a:txBody>
                    <a:bodyPr/>
                    <a:lstStyle/>
                    <a:p>
                      <a:r>
                        <a:rPr lang="en-US" dirty="0" smtClean="0"/>
                        <a:t>Security Planning &amp; Handling a Terrorist Attack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9402">
                <a:tc>
                  <a:txBody>
                    <a:bodyPr/>
                    <a:lstStyle/>
                    <a:p>
                      <a:r>
                        <a:rPr lang="en-US" dirty="0" smtClean="0"/>
                        <a:t>Workplace Safety Outreach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3554">
                <a:tc>
                  <a:txBody>
                    <a:bodyPr/>
                    <a:lstStyle/>
                    <a:p>
                      <a:r>
                        <a:rPr lang="en-US" dirty="0" smtClean="0"/>
                        <a:t>Nebosch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3332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12220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372" y="360635"/>
            <a:ext cx="1504950" cy="7429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3186" y="1103585"/>
            <a:ext cx="4498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Bernard MT Condensed" panose="02050806060905020404" pitchFamily="18" charset="0"/>
              </a:rPr>
              <a:t>Business Training </a:t>
            </a:r>
            <a:endParaRPr lang="en-US" sz="4000" b="1" dirty="0">
              <a:latin typeface="Bernard MT Condensed" panose="020508060609050204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49" y="2172105"/>
            <a:ext cx="3507694" cy="45441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77407" y="1466193"/>
            <a:ext cx="69841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000000"/>
                </a:solidFill>
                <a:latin typeface="Calibri"/>
                <a:ea typeface="Times New Roman"/>
              </a:rPr>
              <a:t>  Presentation</a:t>
            </a:r>
            <a:r>
              <a:rPr lang="en-US" sz="8000" b="1" dirty="0" smtClean="0">
                <a:solidFill>
                  <a:srgbClr val="000000"/>
                </a:solidFill>
                <a:latin typeface="Calibri"/>
                <a:ea typeface="Times New Roman"/>
              </a:rPr>
              <a:t> </a:t>
            </a:r>
            <a:r>
              <a:rPr lang="en-US" sz="8800" b="1" dirty="0">
                <a:latin typeface="Calibri"/>
                <a:ea typeface="Times New Roman"/>
              </a:rPr>
              <a:t> </a:t>
            </a:r>
            <a:endParaRPr lang="en-US" sz="8800" dirty="0">
              <a:effectLst/>
              <a:latin typeface="Calibri"/>
              <a:ea typeface="Calibri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87547" y="2912743"/>
            <a:ext cx="67879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 smtClean="0">
                <a:solidFill>
                  <a:srgbClr val="000000"/>
                </a:solidFill>
                <a:latin typeface="Calibri"/>
                <a:ea typeface="Times New Roman"/>
              </a:rPr>
              <a:t>                       on</a:t>
            </a:r>
            <a:r>
              <a:rPr lang="en-US" sz="3200" b="1" dirty="0">
                <a:solidFill>
                  <a:srgbClr val="000000"/>
                </a:solidFill>
                <a:latin typeface="Calibri"/>
                <a:ea typeface="Times New Roman"/>
              </a:rPr>
              <a:t> </a:t>
            </a:r>
            <a:endParaRPr lang="en-US" sz="3200" dirty="0">
              <a:solidFill>
                <a:prstClr val="black"/>
              </a:solidFill>
              <a:latin typeface="Calibri"/>
              <a:ea typeface="Calibri"/>
            </a:endParaRPr>
          </a:p>
          <a:p>
            <a:pPr lvl="0"/>
            <a:r>
              <a:rPr lang="en-US" sz="3200" b="1" dirty="0">
                <a:solidFill>
                  <a:prstClr val="black"/>
                </a:solidFill>
                <a:latin typeface="Calibri"/>
                <a:ea typeface="Times New Roman"/>
              </a:rPr>
              <a:t> 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4423719" y="3859411"/>
            <a:ext cx="77023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prstClr val="black"/>
                </a:solidFill>
                <a:latin typeface="Baskerville Old Face" pitchFamily="18" charset="0"/>
                <a:ea typeface="Times New Roman"/>
              </a:rPr>
              <a:t>   ICIL </a:t>
            </a:r>
            <a:r>
              <a:rPr lang="en-US" sz="4400" b="1" dirty="0">
                <a:solidFill>
                  <a:prstClr val="black"/>
                </a:solidFill>
                <a:latin typeface="Baskerville Old Face" pitchFamily="18" charset="0"/>
                <a:ea typeface="Times New Roman"/>
              </a:rPr>
              <a:t>Business </a:t>
            </a:r>
            <a:r>
              <a:rPr lang="en-US" sz="4400" b="1" dirty="0" smtClean="0">
                <a:solidFill>
                  <a:prstClr val="black"/>
                </a:solidFill>
                <a:latin typeface="Baskerville Old Face" pitchFamily="18" charset="0"/>
                <a:ea typeface="Times New Roman"/>
              </a:rPr>
              <a:t>Training</a:t>
            </a:r>
            <a:r>
              <a:rPr lang="en-US" sz="4400" b="1" dirty="0">
                <a:solidFill>
                  <a:prstClr val="black"/>
                </a:solidFill>
                <a:latin typeface="Baskerville Old Face" pitchFamily="18" charset="0"/>
                <a:ea typeface="Times New Roman"/>
              </a:rPr>
              <a:t> Service </a:t>
            </a:r>
            <a:endParaRPr lang="en-US" sz="44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4767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2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012" y="475498"/>
            <a:ext cx="1504950" cy="7429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6650" y="1123368"/>
            <a:ext cx="39842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Bernard MT Condensed" panose="02050806060905020404" pitchFamily="18" charset="0"/>
              </a:rPr>
              <a:t>Business Training </a:t>
            </a:r>
            <a:endParaRPr lang="en-US" sz="4000" b="1" dirty="0">
              <a:latin typeface="Bernard MT Condensed" panose="02050806060905020404" pitchFamily="18" charset="0"/>
            </a:endParaRPr>
          </a:p>
        </p:txBody>
      </p:sp>
      <p:sp>
        <p:nvSpPr>
          <p:cNvPr id="1032" name="Rectangle 1031"/>
          <p:cNvSpPr/>
          <p:nvPr/>
        </p:nvSpPr>
        <p:spPr>
          <a:xfrm>
            <a:off x="4888018" y="227774"/>
            <a:ext cx="669499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 </a:t>
            </a:r>
            <a:r>
              <a:rPr lang="en-US" b="1" dirty="0"/>
              <a:t>ICIL Business Training Programmes seek to improve </a:t>
            </a:r>
            <a:r>
              <a:rPr lang="en-US" b="1" dirty="0" smtClean="0"/>
              <a:t>organizational </a:t>
            </a:r>
            <a:r>
              <a:rPr lang="en-US" b="1" dirty="0"/>
              <a:t>abilities and enhance professional competence by imparting knowledge and developing skills focused upon the aim of enhancing professional excellence in Pakistan’s corporate world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ICIL’s training programmes concentrate on the</a:t>
            </a:r>
            <a:endParaRPr lang="en-US" dirty="0"/>
          </a:p>
          <a:p>
            <a:r>
              <a:rPr lang="en-US" b="1" dirty="0"/>
              <a:t>management of financial services,</a:t>
            </a:r>
            <a:endParaRPr lang="en-US" dirty="0"/>
          </a:p>
          <a:p>
            <a:r>
              <a:rPr lang="en-US" b="1" dirty="0"/>
              <a:t>professional and technological skills, sales and</a:t>
            </a:r>
            <a:endParaRPr lang="en-US" dirty="0"/>
          </a:p>
          <a:p>
            <a:r>
              <a:rPr lang="en-US" b="1" dirty="0"/>
              <a:t>marketing and a range of ‘soft’ skills.</a:t>
            </a:r>
          </a:p>
          <a:p>
            <a:endParaRPr lang="en-US" b="1" dirty="0"/>
          </a:p>
          <a:p>
            <a:r>
              <a:rPr lang="en-US" b="1" dirty="0"/>
              <a:t>ICIL’s Panel of Facilitators, comprising local Trainers as well as our External Trainer Panel, comprises distinguished professionals in their </a:t>
            </a:r>
            <a:r>
              <a:rPr lang="en-US" b="1" dirty="0" smtClean="0"/>
              <a:t>fields.  </a:t>
            </a:r>
            <a:r>
              <a:rPr lang="en-US" b="1" dirty="0"/>
              <a:t>They share with the Programme participants, both conceptual knowledge and the benefits of their practical experience.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033" name="Notched Right Arrow 1032"/>
          <p:cNvSpPr/>
          <p:nvPr/>
        </p:nvSpPr>
        <p:spPr>
          <a:xfrm>
            <a:off x="4119010" y="909130"/>
            <a:ext cx="654294" cy="30931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Notched Right Arrow 71"/>
          <p:cNvSpPr/>
          <p:nvPr/>
        </p:nvSpPr>
        <p:spPr>
          <a:xfrm>
            <a:off x="4107791" y="2644660"/>
            <a:ext cx="654294" cy="30931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Notched Right Arrow 72"/>
          <p:cNvSpPr/>
          <p:nvPr/>
        </p:nvSpPr>
        <p:spPr>
          <a:xfrm>
            <a:off x="4233724" y="4072636"/>
            <a:ext cx="654294" cy="40050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4" name="TextBox 1033"/>
          <p:cNvSpPr txBox="1"/>
          <p:nvPr/>
        </p:nvSpPr>
        <p:spPr>
          <a:xfrm>
            <a:off x="889686" y="5288677"/>
            <a:ext cx="1113343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Programs </a:t>
            </a:r>
            <a:r>
              <a:rPr lang="en-US" b="1" dirty="0"/>
              <a:t>on the following pages are available to be conducted for </a:t>
            </a:r>
            <a:r>
              <a:rPr lang="en-US" b="1" dirty="0" smtClean="0"/>
              <a:t>the personnel </a:t>
            </a:r>
            <a:r>
              <a:rPr lang="en-US" b="1" dirty="0"/>
              <a:t>of our respected Client </a:t>
            </a:r>
            <a:r>
              <a:rPr lang="en-US" b="1" dirty="0" smtClean="0"/>
              <a:t>organizations.</a:t>
            </a:r>
            <a:endParaRPr lang="en-US" dirty="0"/>
          </a:p>
          <a:p>
            <a:r>
              <a:rPr lang="en-US" dirty="0"/>
              <a:t> </a:t>
            </a:r>
            <a:r>
              <a:rPr lang="en-US" b="1" dirty="0" smtClean="0"/>
              <a:t>These </a:t>
            </a:r>
            <a:r>
              <a:rPr lang="en-US" b="1" dirty="0"/>
              <a:t>are additional to our Open Enrolment </a:t>
            </a:r>
            <a:r>
              <a:rPr lang="en-US" b="1" dirty="0" smtClean="0"/>
              <a:t>Programs, </a:t>
            </a:r>
            <a:r>
              <a:rPr lang="en-US" b="1" dirty="0"/>
              <a:t>announced from time to time, which are of course also available for conducting in-House, </a:t>
            </a:r>
            <a:r>
              <a:rPr lang="en-US" b="1" dirty="0" smtClean="0"/>
              <a:t>if required</a:t>
            </a:r>
            <a:r>
              <a:rPr lang="en-US" b="1" dirty="0"/>
              <a:t>, subject to availability of the Facilitator in question.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95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32" grpId="0"/>
      <p:bldP spid="1033" grpId="0" animBg="1"/>
      <p:bldP spid="72" grpId="0" animBg="1"/>
      <p:bldP spid="73" grpId="0" animBg="1"/>
      <p:bldP spid="10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2028" y="1053086"/>
            <a:ext cx="96382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	</a:t>
            </a:r>
          </a:p>
          <a:p>
            <a:r>
              <a:rPr lang="en-US" dirty="0"/>
              <a:t>		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	</a:t>
            </a:r>
          </a:p>
          <a:p>
            <a:r>
              <a:rPr lang="en-US" dirty="0"/>
              <a:t>		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055624"/>
              </p:ext>
            </p:extLst>
          </p:nvPr>
        </p:nvGraphicFramePr>
        <p:xfrm>
          <a:off x="1987348" y="839694"/>
          <a:ext cx="7000789" cy="551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0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0615">
                <a:tc>
                  <a:txBody>
                    <a:bodyPr/>
                    <a:lstStyle/>
                    <a:p>
                      <a:r>
                        <a:rPr lang="en-US" dirty="0" smtClean="0"/>
                        <a:t>Banking &amp; Financial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Risk-based Audit in Banking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Fraud in L/Cs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Compliance in Operations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Fraud in Commercial Banks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Assessing Business Income of SMEs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Credit Risk Analysis through Scoring &amp; Rating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Credit Risk Management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Stress Testing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Six Sigma for Financial Institutions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241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2028" y="1053086"/>
            <a:ext cx="96382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	</a:t>
            </a:r>
          </a:p>
          <a:p>
            <a:r>
              <a:rPr lang="en-US" dirty="0"/>
              <a:t>		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	</a:t>
            </a:r>
          </a:p>
          <a:p>
            <a:r>
              <a:rPr lang="en-US" dirty="0"/>
              <a:t>		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087318"/>
              </p:ext>
            </p:extLst>
          </p:nvPr>
        </p:nvGraphicFramePr>
        <p:xfrm>
          <a:off x="1973947" y="791932"/>
          <a:ext cx="7000789" cy="4966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0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8897">
                <a:tc>
                  <a:txBody>
                    <a:bodyPr/>
                    <a:lstStyle/>
                    <a:p>
                      <a:r>
                        <a:rPr lang="en-US" dirty="0" smtClean="0"/>
                        <a:t>Banking &amp; Financial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Digital</a:t>
                      </a:r>
                      <a:r>
                        <a:rPr lang="en-US" baseline="0" dirty="0" smtClean="0"/>
                        <a:t> Banking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Crop Loan Insurance Scheme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Perfecting Securities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Unleash the Power of Small Business Lending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Credit Risk Analysis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Risk</a:t>
                      </a:r>
                      <a:r>
                        <a:rPr lang="en-US" baseline="0" dirty="0" smtClean="0"/>
                        <a:t> Modeling and Forecasting Techniques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SBP Prudential Regulations </a:t>
                      </a:r>
                      <a:r>
                        <a:rPr lang="en-US" baseline="0" dirty="0" smtClean="0"/>
                        <a:t> for Agricultural Financing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503">
                <a:tc>
                  <a:txBody>
                    <a:bodyPr/>
                    <a:lstStyle/>
                    <a:p>
                      <a:r>
                        <a:rPr lang="en-US" dirty="0" smtClean="0"/>
                        <a:t>Taxation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5792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2028" y="1053086"/>
            <a:ext cx="96382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	</a:t>
            </a:r>
          </a:p>
          <a:p>
            <a:r>
              <a:rPr lang="en-US" dirty="0"/>
              <a:t>		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	</a:t>
            </a:r>
          </a:p>
          <a:p>
            <a:r>
              <a:rPr lang="en-US" dirty="0"/>
              <a:t>		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559386"/>
              </p:ext>
            </p:extLst>
          </p:nvPr>
        </p:nvGraphicFramePr>
        <p:xfrm>
          <a:off x="1986304" y="707806"/>
          <a:ext cx="7000789" cy="54952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0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4881">
                <a:tc>
                  <a:txBody>
                    <a:bodyPr/>
                    <a:lstStyle/>
                    <a:p>
                      <a:r>
                        <a:rPr lang="en-US" dirty="0" smtClean="0"/>
                        <a:t>Banking &amp; Financial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9154">
                <a:tc>
                  <a:txBody>
                    <a:bodyPr/>
                    <a:lstStyle/>
                    <a:p>
                      <a:r>
                        <a:rPr lang="en-US" dirty="0" smtClean="0"/>
                        <a:t>Tools</a:t>
                      </a:r>
                      <a:r>
                        <a:rPr lang="en-US" baseline="0" dirty="0" smtClean="0"/>
                        <a:t> and Techniques for the Recovery of Non Performing Loans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154">
                <a:tc>
                  <a:txBody>
                    <a:bodyPr/>
                    <a:lstStyle/>
                    <a:p>
                      <a:r>
                        <a:rPr lang="en-US" dirty="0" smtClean="0"/>
                        <a:t>Analysis  of Financial Statements of Banks and Financial Institutions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881">
                <a:tc>
                  <a:txBody>
                    <a:bodyPr/>
                    <a:lstStyle/>
                    <a:p>
                      <a:r>
                        <a:rPr lang="en-US" dirty="0" smtClean="0"/>
                        <a:t>Strategic Planning and Budgeting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881">
                <a:tc>
                  <a:txBody>
                    <a:bodyPr/>
                    <a:lstStyle/>
                    <a:p>
                      <a:r>
                        <a:rPr lang="en-US" dirty="0" smtClean="0"/>
                        <a:t>International</a:t>
                      </a:r>
                      <a:r>
                        <a:rPr lang="en-US" baseline="0" dirty="0" smtClean="0"/>
                        <a:t> Trade Operations – a Risk based Approach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9154">
                <a:tc>
                  <a:txBody>
                    <a:bodyPr/>
                    <a:lstStyle/>
                    <a:p>
                      <a:r>
                        <a:rPr lang="en-US" dirty="0" smtClean="0"/>
                        <a:t>Non- Performing Loans : Reasons</a:t>
                      </a:r>
                      <a:r>
                        <a:rPr lang="en-US" baseline="0" dirty="0" smtClean="0"/>
                        <a:t> and how they can be avoided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881">
                <a:tc>
                  <a:txBody>
                    <a:bodyPr/>
                    <a:lstStyle/>
                    <a:p>
                      <a:r>
                        <a:rPr lang="en-US" dirty="0" smtClean="0"/>
                        <a:t>Banking</a:t>
                      </a:r>
                      <a:r>
                        <a:rPr lang="en-US" baseline="0" dirty="0" smtClean="0"/>
                        <a:t>  Law and Practice: Negotiable Instruments Act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881">
                <a:tc>
                  <a:txBody>
                    <a:bodyPr/>
                    <a:lstStyle/>
                    <a:p>
                      <a:r>
                        <a:rPr lang="en-US" dirty="0" smtClean="0"/>
                        <a:t>How to Mitigate Frauds in Banks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4881">
                <a:tc>
                  <a:txBody>
                    <a:bodyPr/>
                    <a:lstStyle/>
                    <a:p>
                      <a:r>
                        <a:rPr lang="en-US" dirty="0" smtClean="0"/>
                        <a:t>Advanced Financial Analysis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659">
                <a:tc>
                  <a:txBody>
                    <a:bodyPr/>
                    <a:lstStyle/>
                    <a:p>
                      <a:r>
                        <a:rPr lang="en-US" dirty="0" smtClean="0"/>
                        <a:t>Agricultural Financing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5792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2028" y="1053086"/>
            <a:ext cx="96382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	</a:t>
            </a:r>
          </a:p>
          <a:p>
            <a:r>
              <a:rPr lang="en-US" dirty="0"/>
              <a:t>		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	</a:t>
            </a:r>
          </a:p>
          <a:p>
            <a:r>
              <a:rPr lang="en-US" dirty="0"/>
              <a:t>		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079780"/>
              </p:ext>
            </p:extLst>
          </p:nvPr>
        </p:nvGraphicFramePr>
        <p:xfrm>
          <a:off x="1973947" y="624706"/>
          <a:ext cx="7000789" cy="605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0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Banking &amp; Financial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Implementation</a:t>
                      </a:r>
                      <a:r>
                        <a:rPr lang="en-US" baseline="0" dirty="0" smtClean="0"/>
                        <a:t> and strengthening of internal controls  in branch banking  operations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Export Documentation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Basel II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Basel Capital Accord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Corporate</a:t>
                      </a:r>
                      <a:r>
                        <a:rPr lang="en-US" baseline="0" dirty="0" smtClean="0"/>
                        <a:t> Income Taxation in Pakistan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International Trade Finance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HR Audit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Write off / Competition Order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97380">
                <a:tc>
                  <a:txBody>
                    <a:bodyPr/>
                    <a:lstStyle/>
                    <a:p>
                      <a:r>
                        <a:rPr lang="en-US" dirty="0" smtClean="0"/>
                        <a:t>AML</a:t>
                      </a:r>
                      <a:r>
                        <a:rPr lang="en-US" baseline="0" dirty="0" smtClean="0"/>
                        <a:t>-CFT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5792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40777"/>
              </p:ext>
            </p:extLst>
          </p:nvPr>
        </p:nvGraphicFramePr>
        <p:xfrm>
          <a:off x="1832108" y="918924"/>
          <a:ext cx="7028558" cy="5005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285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02494">
                <a:tc>
                  <a:txBody>
                    <a:bodyPr/>
                    <a:lstStyle/>
                    <a:p>
                      <a:r>
                        <a:rPr lang="en-US" dirty="0" smtClean="0"/>
                        <a:t>The Marketing Toolkit…and how to use 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0894">
                <a:tc>
                  <a:txBody>
                    <a:bodyPr/>
                    <a:lstStyle/>
                    <a:p>
                      <a:r>
                        <a:rPr lang="en-US" dirty="0" smtClean="0"/>
                        <a:t>Seven Steps to Selling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4488">
                <a:tc>
                  <a:txBody>
                    <a:bodyPr/>
                    <a:lstStyle/>
                    <a:p>
                      <a:r>
                        <a:rPr lang="en-US" dirty="0" smtClean="0"/>
                        <a:t>Consumer Communication: Clarity vs. Creativity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2494">
                <a:tc>
                  <a:txBody>
                    <a:bodyPr/>
                    <a:lstStyle/>
                    <a:p>
                      <a:r>
                        <a:rPr lang="en-US" dirty="0" smtClean="0"/>
                        <a:t>Pharmaceutical Field Sales Management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2494">
                <a:tc>
                  <a:txBody>
                    <a:bodyPr/>
                    <a:lstStyle/>
                    <a:p>
                      <a:r>
                        <a:rPr lang="en-US" dirty="0" smtClean="0"/>
                        <a:t>Sales &amp; Marketing ( Convincing Skills)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2494">
                <a:tc>
                  <a:txBody>
                    <a:bodyPr/>
                    <a:lstStyle/>
                    <a:p>
                      <a:r>
                        <a:rPr lang="en-US" dirty="0" smtClean="0"/>
                        <a:t>Strategic Pharmaceutical Product / Brand Management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943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624521"/>
              </p:ext>
            </p:extLst>
          </p:nvPr>
        </p:nvGraphicFramePr>
        <p:xfrm>
          <a:off x="1799659" y="900475"/>
          <a:ext cx="7382978" cy="50753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82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9049">
                <a:tc>
                  <a:txBody>
                    <a:bodyPr/>
                    <a:lstStyle/>
                    <a:p>
                      <a:r>
                        <a:rPr lang="en-US" dirty="0" smtClean="0"/>
                        <a:t>Finance &amp; Accounting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901">
                <a:tc>
                  <a:txBody>
                    <a:bodyPr/>
                    <a:lstStyle/>
                    <a:p>
                      <a:r>
                        <a:rPr lang="en-US" dirty="0" smtClean="0"/>
                        <a:t>Finance for non-Financial Managers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901">
                <a:tc>
                  <a:txBody>
                    <a:bodyPr/>
                    <a:lstStyle/>
                    <a:p>
                      <a:r>
                        <a:rPr lang="en-US" dirty="0" smtClean="0"/>
                        <a:t>Assessing Business Income of SMEs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90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Agri</a:t>
                      </a:r>
                      <a:r>
                        <a:rPr lang="en-US" dirty="0" smtClean="0"/>
                        <a:t> Financing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901">
                <a:tc>
                  <a:txBody>
                    <a:bodyPr/>
                    <a:lstStyle/>
                    <a:p>
                      <a:r>
                        <a:rPr lang="en-US" dirty="0" smtClean="0"/>
                        <a:t>Budget Preparation &amp; Strategy: Best Practice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901">
                <a:tc>
                  <a:txBody>
                    <a:bodyPr/>
                    <a:lstStyle/>
                    <a:p>
                      <a:r>
                        <a:rPr lang="en-US" dirty="0" smtClean="0"/>
                        <a:t>Cash Flow Management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901">
                <a:tc>
                  <a:txBody>
                    <a:bodyPr/>
                    <a:lstStyle/>
                    <a:p>
                      <a:r>
                        <a:rPr lang="en-US" dirty="0" smtClean="0"/>
                        <a:t>Competition Ordinance &amp; Regulations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4901">
                <a:tc>
                  <a:txBody>
                    <a:bodyPr/>
                    <a:lstStyle/>
                    <a:p>
                      <a:r>
                        <a:rPr lang="en-US" dirty="0" smtClean="0"/>
                        <a:t>Professional Debt Collection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4901">
                <a:tc>
                  <a:txBody>
                    <a:bodyPr/>
                    <a:lstStyle/>
                    <a:p>
                      <a:r>
                        <a:rPr lang="en-US" dirty="0" smtClean="0"/>
                        <a:t>Corporate Taxation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8533">
                <a:tc>
                  <a:txBody>
                    <a:bodyPr/>
                    <a:lstStyle/>
                    <a:p>
                      <a:r>
                        <a:rPr lang="en-US" dirty="0" smtClean="0"/>
                        <a:t>Financial Analysis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8533">
                <a:tc>
                  <a:txBody>
                    <a:bodyPr/>
                    <a:lstStyle/>
                    <a:p>
                      <a:r>
                        <a:rPr lang="en-US" dirty="0" smtClean="0"/>
                        <a:t>Payroll Management and Preparation Scheme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924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337</TotalTime>
  <Words>656</Words>
  <Application>Microsoft Office PowerPoint</Application>
  <PresentationFormat>Widescreen</PresentationFormat>
  <Paragraphs>155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Baskerville Old Face</vt:lpstr>
      <vt:lpstr>Bernard MT Condensed</vt:lpstr>
      <vt:lpstr>Calibri</vt:lpstr>
      <vt:lpstr>Century Gothic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adnan</dc:creator>
  <cp:lastModifiedBy>adnan</cp:lastModifiedBy>
  <cp:revision>63</cp:revision>
  <dcterms:created xsi:type="dcterms:W3CDTF">2015-12-16T07:15:17Z</dcterms:created>
  <dcterms:modified xsi:type="dcterms:W3CDTF">2023-07-05T05:11:34Z</dcterms:modified>
</cp:coreProperties>
</file>