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275" r:id="rId2"/>
    <p:sldId id="286" r:id="rId3"/>
    <p:sldId id="270" r:id="rId4"/>
    <p:sldId id="299" r:id="rId5"/>
    <p:sldId id="300" r:id="rId6"/>
    <p:sldId id="301" r:id="rId7"/>
    <p:sldId id="302" r:id="rId8"/>
    <p:sldId id="257" r:id="rId9"/>
    <p:sldId id="259" r:id="rId10"/>
    <p:sldId id="260" r:id="rId11"/>
    <p:sldId id="261" r:id="rId12"/>
    <p:sldId id="262" r:id="rId13"/>
    <p:sldId id="294" r:id="rId14"/>
    <p:sldId id="298" r:id="rId15"/>
    <p:sldId id="263" r:id="rId16"/>
    <p:sldId id="295" r:id="rId17"/>
    <p:sldId id="288" r:id="rId18"/>
    <p:sldId id="292" r:id="rId19"/>
    <p:sldId id="289" r:id="rId20"/>
    <p:sldId id="296" r:id="rId21"/>
    <p:sldId id="290" r:id="rId22"/>
    <p:sldId id="276" r:id="rId23"/>
    <p:sldId id="277" r:id="rId24"/>
    <p:sldId id="278" r:id="rId25"/>
    <p:sldId id="279" r:id="rId26"/>
    <p:sldId id="297" r:id="rId27"/>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9900"/>
    <a:srgbClr val="CC0000"/>
    <a:srgbClr val="3FFA26"/>
    <a:srgbClr val="0B0B49"/>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089" autoAdjust="0"/>
  </p:normalViewPr>
  <p:slideViewPr>
    <p:cSldViewPr>
      <p:cViewPr varScale="1">
        <p:scale>
          <a:sx n="72" d="100"/>
          <a:sy n="72" d="100"/>
        </p:scale>
        <p:origin x="1146"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3170238" cy="481013"/>
          </a:xfrm>
          <a:prstGeom prst="rect">
            <a:avLst/>
          </a:prstGeom>
          <a:noFill/>
          <a:ln w="9525">
            <a:noFill/>
            <a:miter lim="800000"/>
            <a:headEnd/>
            <a:tailEnd/>
          </a:ln>
          <a:effectLst/>
        </p:spPr>
        <p:txBody>
          <a:bodyPr vert="horz" wrap="square" lIns="95747" tIns="47873" rIns="95747" bIns="47873" numCol="1" anchor="t" anchorCtr="0" compatLnSpc="1">
            <a:prstTxWarp prst="textNoShape">
              <a:avLst/>
            </a:prstTxWarp>
          </a:bodyPr>
          <a:lstStyle>
            <a:lvl1pPr defTabSz="957263">
              <a:defRPr sz="1300"/>
            </a:lvl1pPr>
          </a:lstStyle>
          <a:p>
            <a:endParaRPr lang="en-US"/>
          </a:p>
        </p:txBody>
      </p:sp>
      <p:sp>
        <p:nvSpPr>
          <p:cNvPr id="30723" name="Rectangle 3"/>
          <p:cNvSpPr>
            <a:spLocks noGrp="1" noChangeArrowheads="1"/>
          </p:cNvSpPr>
          <p:nvPr>
            <p:ph type="dt" sz="quarter" idx="1"/>
          </p:nvPr>
        </p:nvSpPr>
        <p:spPr bwMode="auto">
          <a:xfrm>
            <a:off x="4143375" y="0"/>
            <a:ext cx="3170238" cy="481013"/>
          </a:xfrm>
          <a:prstGeom prst="rect">
            <a:avLst/>
          </a:prstGeom>
          <a:noFill/>
          <a:ln w="9525">
            <a:noFill/>
            <a:miter lim="800000"/>
            <a:headEnd/>
            <a:tailEnd/>
          </a:ln>
          <a:effectLst/>
        </p:spPr>
        <p:txBody>
          <a:bodyPr vert="horz" wrap="square" lIns="95747" tIns="47873" rIns="95747" bIns="47873" numCol="1" anchor="t" anchorCtr="0" compatLnSpc="1">
            <a:prstTxWarp prst="textNoShape">
              <a:avLst/>
            </a:prstTxWarp>
          </a:bodyPr>
          <a:lstStyle>
            <a:lvl1pPr algn="r" defTabSz="957263">
              <a:defRPr sz="1300"/>
            </a:lvl1pPr>
          </a:lstStyle>
          <a:p>
            <a:endParaRPr lang="en-US"/>
          </a:p>
        </p:txBody>
      </p:sp>
      <p:sp>
        <p:nvSpPr>
          <p:cNvPr id="30724" name="Rectangle 4"/>
          <p:cNvSpPr>
            <a:spLocks noGrp="1" noChangeArrowheads="1"/>
          </p:cNvSpPr>
          <p:nvPr>
            <p:ph type="ftr" sz="quarter" idx="2"/>
          </p:nvPr>
        </p:nvSpPr>
        <p:spPr bwMode="auto">
          <a:xfrm>
            <a:off x="0" y="9118600"/>
            <a:ext cx="3170238" cy="481013"/>
          </a:xfrm>
          <a:prstGeom prst="rect">
            <a:avLst/>
          </a:prstGeom>
          <a:noFill/>
          <a:ln w="9525">
            <a:noFill/>
            <a:miter lim="800000"/>
            <a:headEnd/>
            <a:tailEnd/>
          </a:ln>
          <a:effectLst/>
        </p:spPr>
        <p:txBody>
          <a:bodyPr vert="horz" wrap="square" lIns="95747" tIns="47873" rIns="95747" bIns="47873" numCol="1" anchor="b" anchorCtr="0" compatLnSpc="1">
            <a:prstTxWarp prst="textNoShape">
              <a:avLst/>
            </a:prstTxWarp>
          </a:bodyPr>
          <a:lstStyle>
            <a:lvl1pPr defTabSz="957263">
              <a:defRPr sz="1300"/>
            </a:lvl1pPr>
          </a:lstStyle>
          <a:p>
            <a:endParaRPr lang="en-US"/>
          </a:p>
        </p:txBody>
      </p:sp>
      <p:sp>
        <p:nvSpPr>
          <p:cNvPr id="30725" name="Rectangle 5"/>
          <p:cNvSpPr>
            <a:spLocks noGrp="1" noChangeArrowheads="1"/>
          </p:cNvSpPr>
          <p:nvPr>
            <p:ph type="sldNum" sz="quarter" idx="3"/>
          </p:nvPr>
        </p:nvSpPr>
        <p:spPr bwMode="auto">
          <a:xfrm>
            <a:off x="4143375" y="9118600"/>
            <a:ext cx="3170238" cy="481013"/>
          </a:xfrm>
          <a:prstGeom prst="rect">
            <a:avLst/>
          </a:prstGeom>
          <a:noFill/>
          <a:ln w="9525">
            <a:noFill/>
            <a:miter lim="800000"/>
            <a:headEnd/>
            <a:tailEnd/>
          </a:ln>
          <a:effectLst/>
        </p:spPr>
        <p:txBody>
          <a:bodyPr vert="horz" wrap="square" lIns="95747" tIns="47873" rIns="95747" bIns="47873" numCol="1" anchor="b" anchorCtr="0" compatLnSpc="1">
            <a:prstTxWarp prst="textNoShape">
              <a:avLst/>
            </a:prstTxWarp>
          </a:bodyPr>
          <a:lstStyle>
            <a:lvl1pPr algn="r" defTabSz="957263">
              <a:defRPr sz="1300"/>
            </a:lvl1pPr>
          </a:lstStyle>
          <a:p>
            <a:fld id="{EAA4D2A8-449E-44A1-B7A0-2109944BE972}" type="slidenum">
              <a:rPr lang="en-US"/>
              <a:pPr/>
              <a:t>‹#›</a:t>
            </a:fld>
            <a:endParaRPr lang="en-US"/>
          </a:p>
        </p:txBody>
      </p:sp>
    </p:spTree>
    <p:extLst>
      <p:ext uri="{BB962C8B-B14F-4D97-AF65-F5344CB8AC3E}">
        <p14:creationId xmlns:p14="http://schemas.microsoft.com/office/powerpoint/2010/main" val="9260972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79425"/>
          </a:xfrm>
          <a:prstGeom prst="rect">
            <a:avLst/>
          </a:prstGeom>
        </p:spPr>
        <p:txBody>
          <a:bodyPr vert="horz" lIns="91440" tIns="45720" rIns="91440" bIns="45720" rtlCol="0"/>
          <a:lstStyle>
            <a:lvl1pPr algn="r">
              <a:defRPr sz="1200"/>
            </a:lvl1pPr>
          </a:lstStyle>
          <a:p>
            <a:fld id="{473208B9-E02D-439E-B9CC-3B8E36E2CDBB}" type="datetimeFigureOut">
              <a:rPr lang="en-US" smtClean="0"/>
              <a:pPr/>
              <a:t>7/5/2023</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794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1440" tIns="45720" rIns="91440" bIns="45720" rtlCol="0" anchor="b"/>
          <a:lstStyle>
            <a:lvl1pPr algn="r">
              <a:defRPr sz="1200"/>
            </a:lvl1pPr>
          </a:lstStyle>
          <a:p>
            <a:fld id="{00EE6A79-29DC-4920-BF02-E1FC7AF95EDD}" type="slidenum">
              <a:rPr lang="en-US" smtClean="0"/>
              <a:pPr/>
              <a:t>‹#›</a:t>
            </a:fld>
            <a:endParaRPr lang="en-US"/>
          </a:p>
        </p:txBody>
      </p:sp>
    </p:spTree>
    <p:extLst>
      <p:ext uri="{BB962C8B-B14F-4D97-AF65-F5344CB8AC3E}">
        <p14:creationId xmlns:p14="http://schemas.microsoft.com/office/powerpoint/2010/main" val="3064081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0EE6A79-29DC-4920-BF02-E1FC7AF95EDD}" type="slidenum">
              <a:rPr lang="en-US" smtClean="0"/>
              <a:pPr/>
              <a:t>19</a:t>
            </a:fld>
            <a:endParaRPr lang="en-US"/>
          </a:p>
        </p:txBody>
      </p:sp>
    </p:spTree>
    <p:extLst>
      <p:ext uri="{BB962C8B-B14F-4D97-AF65-F5344CB8AC3E}">
        <p14:creationId xmlns:p14="http://schemas.microsoft.com/office/powerpoint/2010/main" val="32624572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85AD931-A01F-4DF9-BDBB-9B0887AB0E33}"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BAA8F1C-A5CD-47F8-B9DB-A6B510ADC1CB}"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2314D3E-14A6-4363-B1F0-F8C3A8E39DA4}"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p:cNvSpPr>
            <a:spLocks noGrp="1"/>
          </p:cNvSpPr>
          <p:nvPr>
            <p:ph type="dt" sz="half" idx="10"/>
          </p:nvPr>
        </p:nvSpPr>
        <p:spPr>
          <a:xfrm>
            <a:off x="457200" y="6245225"/>
            <a:ext cx="2133600" cy="476250"/>
          </a:xfrm>
        </p:spPr>
        <p:txBody>
          <a:bodyPr/>
          <a:lstStyle>
            <a:lvl1pPr>
              <a:defRPr/>
            </a:lvl1pPr>
          </a:lstStyle>
          <a:p>
            <a:endParaRPr lang="en-US"/>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US"/>
          </a:p>
        </p:txBody>
      </p:sp>
      <p:sp>
        <p:nvSpPr>
          <p:cNvPr id="5" name="Slide Number Placeholder 4"/>
          <p:cNvSpPr>
            <a:spLocks noGrp="1"/>
          </p:cNvSpPr>
          <p:nvPr>
            <p:ph type="sldNum" sz="quarter" idx="12"/>
          </p:nvPr>
        </p:nvSpPr>
        <p:spPr>
          <a:xfrm>
            <a:off x="6553200" y="6245225"/>
            <a:ext cx="2133600" cy="476250"/>
          </a:xfrm>
        </p:spPr>
        <p:txBody>
          <a:bodyPr/>
          <a:lstStyle>
            <a:lvl1pPr>
              <a:defRPr/>
            </a:lvl1pPr>
          </a:lstStyle>
          <a:p>
            <a:fld id="{A4EAB4BB-4518-4ADE-9730-8D938F7ED41D}"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190829F6-085A-42B8-AEA8-78C95B5C1E7E}"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09512306-AC95-4D39-ABF0-E843E8F2880F}"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6140D00-8D56-4DF4-85E8-A1C468465236}"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A12FD63-F238-4BDA-A084-904891014ECE}"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571CD84-0305-400F-AC5A-DC42D426727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9CD775A2-784B-4E9E-A81A-7CFADDAAF809}"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C0A278B-30B9-496A-87B1-01EB612F9AF1}"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F3EB5447-1A74-4AB1-BFAF-8BE977A46DD6}"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267899C-14E6-4D7C-9134-8961CFB8ED06}"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B51EAFB-1E4B-42BF-AFF1-329352A66A03}"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679DC988-89CD-4D17-B4BF-E6B5FDF6A395}"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slide" Target="slide25.xml"/><Relationship Id="rId3" Type="http://schemas.openxmlformats.org/officeDocument/2006/relationships/image" Target="../media/image7.png"/><Relationship Id="rId7" Type="http://schemas.openxmlformats.org/officeDocument/2006/relationships/image" Target="../media/image9.png"/><Relationship Id="rId2" Type="http://schemas.openxmlformats.org/officeDocument/2006/relationships/slide" Target="slide22.xml"/><Relationship Id="rId1" Type="http://schemas.openxmlformats.org/officeDocument/2006/relationships/slideLayout" Target="../slideLayouts/slideLayout14.xml"/><Relationship Id="rId6" Type="http://schemas.openxmlformats.org/officeDocument/2006/relationships/slide" Target="slide24.xml"/><Relationship Id="rId5" Type="http://schemas.openxmlformats.org/officeDocument/2006/relationships/image" Target="../media/image8.wmf"/><Relationship Id="rId10" Type="http://schemas.openxmlformats.org/officeDocument/2006/relationships/slide" Target="slide26.xml"/><Relationship Id="rId4" Type="http://schemas.openxmlformats.org/officeDocument/2006/relationships/slide" Target="slide23.xml"/><Relationship Id="rId9" Type="http://schemas.openxmlformats.org/officeDocument/2006/relationships/image" Target="../media/image10.png"/></Relationships>
</file>

<file path=ppt/slides/_rels/slide22.xml.rels><?xml version="1.0" encoding="UTF-8" standalone="yes"?>
<Relationships xmlns="http://schemas.openxmlformats.org/package/2006/relationships"><Relationship Id="rId2" Type="http://schemas.openxmlformats.org/officeDocument/2006/relationships/slide" Target="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jpeg"/><Relationship Id="rId7" Type="http://schemas.openxmlformats.org/officeDocument/2006/relationships/image" Target="../media/image17.png"/><Relationship Id="rId2" Type="http://schemas.openxmlformats.org/officeDocument/2006/relationships/image" Target="../media/image12.png"/><Relationship Id="rId1" Type="http://schemas.openxmlformats.org/officeDocument/2006/relationships/slideLayout" Target="../slideLayouts/slideLayout7.xml"/><Relationship Id="rId6" Type="http://schemas.openxmlformats.org/officeDocument/2006/relationships/image" Target="../media/image16.png"/><Relationship Id="rId5" Type="http://schemas.openxmlformats.org/officeDocument/2006/relationships/image" Target="../media/image15.png"/><Relationship Id="rId10" Type="http://schemas.openxmlformats.org/officeDocument/2006/relationships/slide" Target="slide21.xml"/><Relationship Id="rId4" Type="http://schemas.openxmlformats.org/officeDocument/2006/relationships/image" Target="../media/image14.png"/><Relationship Id="rId9" Type="http://schemas.openxmlformats.org/officeDocument/2006/relationships/image" Target="../media/image19.png"/></Relationships>
</file>

<file path=ppt/slides/_rels/slide25.xml.rels><?xml version="1.0" encoding="UTF-8" standalone="yes"?>
<Relationships xmlns="http://schemas.openxmlformats.org/package/2006/relationships"><Relationship Id="rId2" Type="http://schemas.openxmlformats.org/officeDocument/2006/relationships/slide" Target="slide21.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hyperlink" Target="http://www.fincen.gov/news_room/ea/files/100316095447.pdf"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5257800" y="4587895"/>
            <a:ext cx="3352800" cy="400110"/>
          </a:xfrm>
          <a:prstGeom prst="rect">
            <a:avLst/>
          </a:prstGeom>
          <a:noFill/>
          <a:effectLst>
            <a:glow rad="139700">
              <a:schemeClr val="accent1">
                <a:satMod val="175000"/>
                <a:alpha val="40000"/>
              </a:schemeClr>
            </a:glow>
          </a:effectLst>
        </p:spPr>
        <p:txBody>
          <a:bodyPr wrap="square">
            <a:spAutoFit/>
          </a:bodyPr>
          <a:lstStyle/>
          <a:p>
            <a:r>
              <a:rPr lang="en-US" sz="2000" dirty="0">
                <a:solidFill>
                  <a:srgbClr val="0B0B49"/>
                </a:solidFill>
                <a:latin typeface="Calibri" pitchFamily="34" charset="0"/>
              </a:rPr>
              <a:t>Compliance is NOT an Option!</a:t>
            </a:r>
          </a:p>
        </p:txBody>
      </p:sp>
      <p:pic>
        <p:nvPicPr>
          <p:cNvPr id="7" name="Picture 6" descr="logo1"/>
          <p:cNvPicPr/>
          <p:nvPr/>
        </p:nvPicPr>
        <p:blipFill>
          <a:blip r:embed="rId2"/>
          <a:srcRect/>
          <a:stretch>
            <a:fillRect/>
          </a:stretch>
        </p:blipFill>
        <p:spPr bwMode="auto">
          <a:xfrm>
            <a:off x="3124200" y="1143000"/>
            <a:ext cx="2676525" cy="1143000"/>
          </a:xfrm>
          <a:prstGeom prst="rect">
            <a:avLst/>
          </a:prstGeom>
          <a:noFill/>
          <a:ln w="9525">
            <a:noFill/>
            <a:miter lim="800000"/>
            <a:headEnd/>
            <a:tailEnd/>
          </a:ln>
        </p:spPr>
      </p:pic>
      <p:sp>
        <p:nvSpPr>
          <p:cNvPr id="2" name="TextBox 1"/>
          <p:cNvSpPr txBox="1"/>
          <p:nvPr/>
        </p:nvSpPr>
        <p:spPr>
          <a:xfrm>
            <a:off x="1060018" y="2346740"/>
            <a:ext cx="7580152" cy="1015663"/>
          </a:xfrm>
          <a:prstGeom prst="rect">
            <a:avLst/>
          </a:prstGeom>
          <a:noFill/>
        </p:spPr>
        <p:txBody>
          <a:bodyPr wrap="none" rtlCol="0">
            <a:spAutoFit/>
          </a:bodyPr>
          <a:lstStyle/>
          <a:p>
            <a:r>
              <a:rPr lang="en-US" sz="6000" dirty="0"/>
              <a:t>AML - KYC SERVICE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Rectangle 2"/>
          <p:cNvSpPr txBox="1">
            <a:spLocks noChangeArrowheads="1"/>
          </p:cNvSpPr>
          <p:nvPr/>
        </p:nvSpPr>
        <p:spPr bwMode="auto">
          <a:xfrm>
            <a:off x="381000" y="685800"/>
            <a:ext cx="5638800" cy="1143000"/>
          </a:xfrm>
          <a:prstGeom prst="rect">
            <a:avLst/>
          </a:prstGeom>
          <a:ln w="25400" cap="flat" cmpd="sng" algn="ctr">
            <a:solidFill>
              <a:schemeClr val="accent2"/>
            </a:solidFill>
            <a:prstDash val="solid"/>
            <a:miter lim="800000"/>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p>
            <a:pPr marR="0" lvl="0" algn="l" defTabSz="914400" rtl="0" eaLnBrk="1" fontAlgn="base" latinLnBrk="0" hangingPunct="1">
              <a:lnSpc>
                <a:spcPct val="100000"/>
              </a:lnSpc>
              <a:spcBef>
                <a:spcPct val="20000"/>
              </a:spcBef>
              <a:spcAft>
                <a:spcPct val="0"/>
              </a:spcAft>
              <a:buClrTx/>
              <a:buSzTx/>
              <a:tabLst/>
              <a:defRPr/>
            </a:pPr>
            <a:r>
              <a:rPr kumimoji="0" lang="en-US" sz="2800" b="1" i="0" u="none" strike="noStrike" kern="0" cap="none" spc="0" normalizeH="0" baseline="0" noProof="0" dirty="0">
                <a:ln>
                  <a:noFill/>
                </a:ln>
                <a:solidFill>
                  <a:schemeClr val="dk1"/>
                </a:solidFill>
                <a:effectLst/>
                <a:uLnTx/>
                <a:uFillTx/>
                <a:latin typeface="+mn-lt"/>
                <a:ea typeface="+mn-ea"/>
                <a:cs typeface="+mn-cs"/>
              </a:rPr>
              <a:t>Results of Non-compliance could be ………….</a:t>
            </a:r>
            <a:endParaRPr kumimoji="0" lang="en-US" sz="2400" b="1" i="0" u="none" strike="noStrike" kern="0" cap="none" spc="0" normalizeH="0" baseline="0" noProof="0" dirty="0">
              <a:ln>
                <a:noFill/>
              </a:ln>
              <a:solidFill>
                <a:schemeClr val="dk1"/>
              </a:solidFill>
              <a:effectLst/>
              <a:uLnTx/>
              <a:uFillTx/>
              <a:latin typeface="+mn-lt"/>
              <a:ea typeface="+mn-ea"/>
              <a:cs typeface="+mn-cs"/>
            </a:endParaRPr>
          </a:p>
        </p:txBody>
      </p:sp>
      <p:pic>
        <p:nvPicPr>
          <p:cNvPr id="9" name="Picture 4" descr="logo1"/>
          <p:cNvPicPr>
            <a:picLocks noChangeAspect="1" noChangeArrowheads="1"/>
          </p:cNvPicPr>
          <p:nvPr/>
        </p:nvPicPr>
        <p:blipFill>
          <a:blip r:embed="rId2"/>
          <a:srcRect/>
          <a:stretch>
            <a:fillRect/>
          </a:stretch>
        </p:blipFill>
        <p:spPr bwMode="auto">
          <a:xfrm>
            <a:off x="8001000" y="0"/>
            <a:ext cx="1143000" cy="722313"/>
          </a:xfrm>
          <a:prstGeom prst="rect">
            <a:avLst/>
          </a:prstGeom>
          <a:noFill/>
        </p:spPr>
      </p:pic>
      <p:sp>
        <p:nvSpPr>
          <p:cNvPr id="10" name="Rectangle 9"/>
          <p:cNvSpPr/>
          <p:nvPr/>
        </p:nvSpPr>
        <p:spPr>
          <a:xfrm>
            <a:off x="533400" y="3032878"/>
            <a:ext cx="8001000" cy="369332"/>
          </a:xfrm>
          <a:prstGeom prst="rect">
            <a:avLst/>
          </a:prstGeom>
        </p:spPr>
        <p:txBody>
          <a:bodyPr wrap="square">
            <a:spAutoFit/>
          </a:bodyPr>
          <a:lstStyle/>
          <a:p>
            <a:pPr marL="342900" indent="-342900">
              <a:buFont typeface="+mj-lt"/>
              <a:buAutoNum type="arabicPeriod"/>
            </a:pPr>
            <a:endParaRPr lang="en-US" dirty="0"/>
          </a:p>
        </p:txBody>
      </p:sp>
      <p:graphicFrame>
        <p:nvGraphicFramePr>
          <p:cNvPr id="11" name="Table 10"/>
          <p:cNvGraphicFramePr>
            <a:graphicFrameLocks noGrp="1"/>
          </p:cNvGraphicFramePr>
          <p:nvPr/>
        </p:nvGraphicFramePr>
        <p:xfrm>
          <a:off x="533400" y="1981200"/>
          <a:ext cx="8077200" cy="1285240"/>
        </p:xfrm>
        <a:graphic>
          <a:graphicData uri="http://schemas.openxmlformats.org/drawingml/2006/table">
            <a:tbl>
              <a:tblPr firstRow="1" bandRow="1">
                <a:tableStyleId>{93296810-A885-4BE3-A3E7-6D5BEEA58F35}</a:tableStyleId>
              </a:tblPr>
              <a:tblGrid>
                <a:gridCol w="3276600">
                  <a:extLst>
                    <a:ext uri="{9D8B030D-6E8A-4147-A177-3AD203B41FA5}">
                      <a16:colId xmlns:a16="http://schemas.microsoft.com/office/drawing/2014/main" val="20000"/>
                    </a:ext>
                  </a:extLst>
                </a:gridCol>
                <a:gridCol w="2667000">
                  <a:extLst>
                    <a:ext uri="{9D8B030D-6E8A-4147-A177-3AD203B41FA5}">
                      <a16:colId xmlns:a16="http://schemas.microsoft.com/office/drawing/2014/main" val="20001"/>
                    </a:ext>
                  </a:extLst>
                </a:gridCol>
                <a:gridCol w="2133600">
                  <a:extLst>
                    <a:ext uri="{9D8B030D-6E8A-4147-A177-3AD203B41FA5}">
                      <a16:colId xmlns:a16="http://schemas.microsoft.com/office/drawing/2014/main" val="20002"/>
                    </a:ext>
                  </a:extLst>
                </a:gridCol>
              </a:tblGrid>
              <a:tr h="370840">
                <a:tc>
                  <a:txBody>
                    <a:bodyPr/>
                    <a:lstStyle/>
                    <a:p>
                      <a:pPr algn="ctr"/>
                      <a:r>
                        <a:rPr lang="en-US" dirty="0"/>
                        <a:t>Institution</a:t>
                      </a:r>
                      <a:endParaRPr lang="en-US" b="0" dirty="0">
                        <a:solidFill>
                          <a:srgbClr val="7030A0"/>
                        </a:solidFill>
                      </a:endParaRPr>
                    </a:p>
                  </a:txBody>
                  <a:tcPr/>
                </a:tc>
                <a:tc>
                  <a:txBody>
                    <a:bodyPr/>
                    <a:lstStyle/>
                    <a:p>
                      <a:pPr algn="ctr"/>
                      <a:r>
                        <a:rPr lang="en-US" dirty="0"/>
                        <a:t>Amount IN USD</a:t>
                      </a:r>
                      <a:endParaRPr lang="en-US" b="0" dirty="0">
                        <a:solidFill>
                          <a:srgbClr val="7030A0"/>
                        </a:solidFill>
                      </a:endParaRPr>
                    </a:p>
                  </a:txBody>
                  <a:tcPr/>
                </a:tc>
                <a:tc>
                  <a:txBody>
                    <a:bodyPr/>
                    <a:lstStyle/>
                    <a:p>
                      <a:pPr algn="ctr"/>
                      <a:r>
                        <a:rPr lang="en-US" dirty="0"/>
                        <a:t>Agency EU</a:t>
                      </a:r>
                      <a:endParaRPr lang="en-US" b="0" dirty="0">
                        <a:solidFill>
                          <a:srgbClr val="7030A0"/>
                        </a:solidFill>
                      </a:endParaRPr>
                    </a:p>
                  </a:txBody>
                  <a:tcPr/>
                </a:tc>
                <a:extLst>
                  <a:ext uri="{0D108BD9-81ED-4DB2-BD59-A6C34878D82A}">
                    <a16:rowId xmlns:a16="http://schemas.microsoft.com/office/drawing/2014/main" val="10000"/>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1" dirty="0" err="1"/>
                        <a:t>Eurobank</a:t>
                      </a:r>
                      <a:r>
                        <a:rPr lang="en-US" b="1" dirty="0"/>
                        <a:t>, San Juan, PR,</a:t>
                      </a:r>
                      <a:r>
                        <a:rPr lang="en-US" b="1" baseline="0" dirty="0"/>
                        <a:t> </a:t>
                      </a:r>
                      <a:r>
                        <a:rPr lang="en-US" b="0" baseline="0" dirty="0"/>
                        <a:t>(now part of Oriental Bank &amp; Trust)</a:t>
                      </a:r>
                      <a:endParaRPr lang="en-US" b="0" u="none" dirty="0">
                        <a:solidFill>
                          <a:srgbClr val="92D050"/>
                        </a:solidFill>
                      </a:endParaRPr>
                    </a:p>
                  </a:txBody>
                  <a:tcPr/>
                </a:tc>
                <a:tc>
                  <a:txBody>
                    <a:bodyPr/>
                    <a:lstStyle/>
                    <a:p>
                      <a:pPr algn="ctr"/>
                      <a:endParaRPr lang="en-US" b="1" dirty="0"/>
                    </a:p>
                    <a:p>
                      <a:pPr algn="ctr"/>
                      <a:r>
                        <a:rPr lang="en-US" b="1" dirty="0"/>
                        <a:t>$25K CMP</a:t>
                      </a:r>
                    </a:p>
                  </a:txBody>
                  <a:tcPr/>
                </a:tc>
                <a:tc>
                  <a:txBody>
                    <a:bodyPr/>
                    <a:lstStyle/>
                    <a:p>
                      <a:pPr algn="ctr"/>
                      <a:endParaRPr lang="en-US" b="1" dirty="0"/>
                    </a:p>
                    <a:p>
                      <a:pPr algn="ctr"/>
                      <a:r>
                        <a:rPr lang="en-US" b="1" dirty="0" err="1"/>
                        <a:t>FinCEN</a:t>
                      </a:r>
                      <a:r>
                        <a:rPr lang="en-US" b="1" dirty="0"/>
                        <a:t>, FDIC </a:t>
                      </a:r>
                    </a:p>
                  </a:txBody>
                  <a:tcPr/>
                </a:tc>
                <a:extLst>
                  <a:ext uri="{0D108BD9-81ED-4DB2-BD59-A6C34878D82A}">
                    <a16:rowId xmlns:a16="http://schemas.microsoft.com/office/drawing/2014/main" val="10001"/>
                  </a:ext>
                </a:extLst>
              </a:tr>
            </a:tbl>
          </a:graphicData>
        </a:graphic>
      </p:graphicFrame>
      <p:sp>
        <p:nvSpPr>
          <p:cNvPr id="12" name="TextBox 11"/>
          <p:cNvSpPr txBox="1"/>
          <p:nvPr/>
        </p:nvSpPr>
        <p:spPr>
          <a:xfrm>
            <a:off x="304800" y="3733800"/>
            <a:ext cx="8458200" cy="1631216"/>
          </a:xfrm>
          <a:prstGeom prst="rect">
            <a:avLst/>
          </a:prstGeom>
          <a:noFill/>
        </p:spPr>
        <p:txBody>
          <a:bodyPr wrap="square" rtlCol="0">
            <a:spAutoFit/>
          </a:bodyPr>
          <a:lstStyle/>
          <a:p>
            <a:r>
              <a:rPr lang="en-US" sz="2000" dirty="0">
                <a:solidFill>
                  <a:srgbClr val="FF0000"/>
                </a:solidFill>
              </a:rPr>
              <a:t>Breakdowns in the Bank's anti-money laundering program </a:t>
            </a:r>
            <a:r>
              <a:rPr lang="en-US" sz="2000" dirty="0"/>
              <a:t>caused the Bank to fail to effectively identify and report transactions that exhibited indicia of money laundering or other suspicious activity, relative to the types of products and services offered by the Bank, the volume of its business, and the nature of its customers.</a:t>
            </a:r>
          </a:p>
        </p:txBody>
      </p:sp>
    </p:spTree>
  </p:cSld>
  <p:clrMapOvr>
    <a:masterClrMapping/>
  </p:clrMapOvr>
  <p:transition spd="med">
    <p:strips/>
  </p:transition>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Rectangle 2"/>
          <p:cNvSpPr txBox="1">
            <a:spLocks noChangeArrowheads="1"/>
          </p:cNvSpPr>
          <p:nvPr/>
        </p:nvSpPr>
        <p:spPr bwMode="auto">
          <a:xfrm>
            <a:off x="381000" y="685800"/>
            <a:ext cx="5638800" cy="1143000"/>
          </a:xfrm>
          <a:prstGeom prst="rect">
            <a:avLst/>
          </a:prstGeom>
          <a:ln w="25400" cap="flat" cmpd="sng" algn="ctr">
            <a:solidFill>
              <a:schemeClr val="accent2"/>
            </a:solidFill>
            <a:prstDash val="solid"/>
            <a:miter lim="800000"/>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p>
            <a:pPr marR="0" lvl="0" algn="l" defTabSz="914400" rtl="0" eaLnBrk="1" fontAlgn="base" latinLnBrk="0" hangingPunct="1">
              <a:lnSpc>
                <a:spcPct val="100000"/>
              </a:lnSpc>
              <a:spcBef>
                <a:spcPct val="20000"/>
              </a:spcBef>
              <a:spcAft>
                <a:spcPct val="0"/>
              </a:spcAft>
              <a:buClrTx/>
              <a:buSzTx/>
              <a:tabLst/>
              <a:defRPr/>
            </a:pPr>
            <a:r>
              <a:rPr kumimoji="0" lang="en-US" sz="2800" b="1" i="0" u="none" strike="noStrike" kern="0" cap="none" spc="0" normalizeH="0" baseline="0" noProof="0" dirty="0">
                <a:ln>
                  <a:noFill/>
                </a:ln>
                <a:solidFill>
                  <a:schemeClr val="dk1"/>
                </a:solidFill>
                <a:effectLst/>
                <a:uLnTx/>
                <a:uFillTx/>
                <a:latin typeface="+mn-lt"/>
                <a:ea typeface="+mn-ea"/>
                <a:cs typeface="+mn-cs"/>
              </a:rPr>
              <a:t>Results of Non-compliance could be ………….</a:t>
            </a:r>
            <a:endParaRPr kumimoji="0" lang="en-US" sz="2400" b="1" i="0" u="none" strike="noStrike" kern="0" cap="none" spc="0" normalizeH="0" baseline="0" noProof="0" dirty="0">
              <a:ln>
                <a:noFill/>
              </a:ln>
              <a:solidFill>
                <a:schemeClr val="dk1"/>
              </a:solidFill>
              <a:effectLst/>
              <a:uLnTx/>
              <a:uFillTx/>
              <a:latin typeface="+mn-lt"/>
              <a:ea typeface="+mn-ea"/>
              <a:cs typeface="+mn-cs"/>
            </a:endParaRPr>
          </a:p>
        </p:txBody>
      </p:sp>
      <p:pic>
        <p:nvPicPr>
          <p:cNvPr id="9" name="Picture 4" descr="logo1"/>
          <p:cNvPicPr>
            <a:picLocks noChangeAspect="1" noChangeArrowheads="1"/>
          </p:cNvPicPr>
          <p:nvPr/>
        </p:nvPicPr>
        <p:blipFill>
          <a:blip r:embed="rId2"/>
          <a:srcRect/>
          <a:stretch>
            <a:fillRect/>
          </a:stretch>
        </p:blipFill>
        <p:spPr bwMode="auto">
          <a:xfrm>
            <a:off x="8001000" y="0"/>
            <a:ext cx="1143000" cy="722313"/>
          </a:xfrm>
          <a:prstGeom prst="rect">
            <a:avLst/>
          </a:prstGeom>
          <a:noFill/>
        </p:spPr>
      </p:pic>
      <p:graphicFrame>
        <p:nvGraphicFramePr>
          <p:cNvPr id="11" name="Table 10"/>
          <p:cNvGraphicFramePr>
            <a:graphicFrameLocks noGrp="1"/>
          </p:cNvGraphicFramePr>
          <p:nvPr/>
        </p:nvGraphicFramePr>
        <p:xfrm>
          <a:off x="533400" y="1981200"/>
          <a:ext cx="8077200" cy="1010920"/>
        </p:xfrm>
        <a:graphic>
          <a:graphicData uri="http://schemas.openxmlformats.org/drawingml/2006/table">
            <a:tbl>
              <a:tblPr firstRow="1" bandRow="1">
                <a:tableStyleId>{93296810-A885-4BE3-A3E7-6D5BEEA58F35}</a:tableStyleId>
              </a:tblPr>
              <a:tblGrid>
                <a:gridCol w="3276600">
                  <a:extLst>
                    <a:ext uri="{9D8B030D-6E8A-4147-A177-3AD203B41FA5}">
                      <a16:colId xmlns:a16="http://schemas.microsoft.com/office/drawing/2014/main" val="20000"/>
                    </a:ext>
                  </a:extLst>
                </a:gridCol>
                <a:gridCol w="2667000">
                  <a:extLst>
                    <a:ext uri="{9D8B030D-6E8A-4147-A177-3AD203B41FA5}">
                      <a16:colId xmlns:a16="http://schemas.microsoft.com/office/drawing/2014/main" val="20001"/>
                    </a:ext>
                  </a:extLst>
                </a:gridCol>
                <a:gridCol w="2133600">
                  <a:extLst>
                    <a:ext uri="{9D8B030D-6E8A-4147-A177-3AD203B41FA5}">
                      <a16:colId xmlns:a16="http://schemas.microsoft.com/office/drawing/2014/main" val="20002"/>
                    </a:ext>
                  </a:extLst>
                </a:gridCol>
              </a:tblGrid>
              <a:tr h="370840">
                <a:tc>
                  <a:txBody>
                    <a:bodyPr/>
                    <a:lstStyle/>
                    <a:p>
                      <a:pPr algn="ctr"/>
                      <a:r>
                        <a:rPr lang="en-US" dirty="0"/>
                        <a:t>Institution</a:t>
                      </a:r>
                      <a:endParaRPr lang="en-US" b="0" dirty="0">
                        <a:solidFill>
                          <a:srgbClr val="7030A0"/>
                        </a:solidFill>
                      </a:endParaRPr>
                    </a:p>
                  </a:txBody>
                  <a:tcPr/>
                </a:tc>
                <a:tc>
                  <a:txBody>
                    <a:bodyPr/>
                    <a:lstStyle/>
                    <a:p>
                      <a:pPr algn="ctr"/>
                      <a:r>
                        <a:rPr lang="en-US" dirty="0"/>
                        <a:t>Amount IN USD</a:t>
                      </a:r>
                      <a:endParaRPr lang="en-US" b="0" dirty="0">
                        <a:solidFill>
                          <a:srgbClr val="7030A0"/>
                        </a:solidFill>
                      </a:endParaRPr>
                    </a:p>
                  </a:txBody>
                  <a:tcPr/>
                </a:tc>
                <a:tc>
                  <a:txBody>
                    <a:bodyPr/>
                    <a:lstStyle/>
                    <a:p>
                      <a:pPr algn="ctr"/>
                      <a:r>
                        <a:rPr lang="en-US" dirty="0"/>
                        <a:t>Agency EU</a:t>
                      </a:r>
                      <a:endParaRPr lang="en-US" b="0" dirty="0">
                        <a:solidFill>
                          <a:srgbClr val="7030A0"/>
                        </a:solidFill>
                      </a:endParaRPr>
                    </a:p>
                  </a:txBody>
                  <a:tcPr/>
                </a:tc>
                <a:extLst>
                  <a:ext uri="{0D108BD9-81ED-4DB2-BD59-A6C34878D82A}">
                    <a16:rowId xmlns:a16="http://schemas.microsoft.com/office/drawing/2014/main" val="10000"/>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1" dirty="0"/>
                        <a:t>Royal Bank of Scotland </a:t>
                      </a:r>
                      <a:r>
                        <a:rPr lang="en-US" b="0" dirty="0"/>
                        <a:t>(formerly ABN AMRO Bank)</a:t>
                      </a:r>
                      <a:endParaRPr lang="en-US" b="0" u="none" dirty="0">
                        <a:solidFill>
                          <a:srgbClr val="92D050"/>
                        </a:solidFill>
                      </a:endParaRPr>
                    </a:p>
                  </a:txBody>
                  <a:tcPr/>
                </a:tc>
                <a:tc>
                  <a:txBody>
                    <a:bodyPr/>
                    <a:lstStyle/>
                    <a:p>
                      <a:pPr algn="ctr"/>
                      <a:endParaRPr lang="en-US" b="1" dirty="0"/>
                    </a:p>
                    <a:p>
                      <a:pPr algn="ctr"/>
                      <a:r>
                        <a:rPr lang="en-US" b="1" dirty="0"/>
                        <a:t>$500 M forfeiture</a:t>
                      </a:r>
                    </a:p>
                  </a:txBody>
                  <a:tcPr/>
                </a:tc>
                <a:tc>
                  <a:txBody>
                    <a:bodyPr/>
                    <a:lstStyle/>
                    <a:p>
                      <a:pPr algn="ctr"/>
                      <a:endParaRPr lang="en-US" b="1" dirty="0"/>
                    </a:p>
                    <a:p>
                      <a:pPr algn="ctr"/>
                      <a:r>
                        <a:rPr lang="en-US" b="1" dirty="0"/>
                        <a:t>DOJ</a:t>
                      </a:r>
                    </a:p>
                  </a:txBody>
                  <a:tcPr/>
                </a:tc>
                <a:extLst>
                  <a:ext uri="{0D108BD9-81ED-4DB2-BD59-A6C34878D82A}">
                    <a16:rowId xmlns:a16="http://schemas.microsoft.com/office/drawing/2014/main" val="10001"/>
                  </a:ext>
                </a:extLst>
              </a:tr>
            </a:tbl>
          </a:graphicData>
        </a:graphic>
      </p:graphicFrame>
      <p:sp>
        <p:nvSpPr>
          <p:cNvPr id="12" name="TextBox 11"/>
          <p:cNvSpPr txBox="1"/>
          <p:nvPr/>
        </p:nvSpPr>
        <p:spPr>
          <a:xfrm>
            <a:off x="533400" y="3276600"/>
            <a:ext cx="7696200" cy="1631216"/>
          </a:xfrm>
          <a:prstGeom prst="rect">
            <a:avLst/>
          </a:prstGeom>
          <a:noFill/>
        </p:spPr>
        <p:txBody>
          <a:bodyPr wrap="square" rtlCol="0">
            <a:spAutoFit/>
          </a:bodyPr>
          <a:lstStyle/>
          <a:p>
            <a:r>
              <a:rPr lang="en-US" sz="2000" dirty="0"/>
              <a:t>According to the criminal information filing, the bank </a:t>
            </a:r>
            <a:r>
              <a:rPr lang="en-US" sz="2000" dirty="0">
                <a:solidFill>
                  <a:srgbClr val="FF0000"/>
                </a:solidFill>
              </a:rPr>
              <a:t>stripped information </a:t>
            </a:r>
            <a:r>
              <a:rPr lang="en-US" sz="2000" dirty="0"/>
              <a:t>from funds transfer instructions and other transactions </a:t>
            </a:r>
            <a:r>
              <a:rPr lang="en-US" sz="2000" dirty="0">
                <a:solidFill>
                  <a:srgbClr val="FF0000"/>
                </a:solidFill>
              </a:rPr>
              <a:t>to disguise involvement of OFAC-sanctioned parties </a:t>
            </a:r>
            <a:r>
              <a:rPr lang="en-US" sz="2000" dirty="0"/>
              <a:t>or </a:t>
            </a:r>
            <a:r>
              <a:rPr lang="en-US" sz="2000" dirty="0">
                <a:solidFill>
                  <a:srgbClr val="FF0000"/>
                </a:solidFill>
              </a:rPr>
              <a:t>to facilitate OFAC-prohibited transactions, and deliberately ignored its [OFAC and BSA] compliance obligations</a:t>
            </a:r>
          </a:p>
        </p:txBody>
      </p:sp>
    </p:spTree>
  </p:cSld>
  <p:clrMapOvr>
    <a:masterClrMapping/>
  </p:clrMapOvr>
  <p:transition spd="med">
    <p:strips/>
  </p:transition>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a:xfrm>
            <a:off x="0" y="381000"/>
            <a:ext cx="7239000" cy="1143000"/>
          </a:xfrm>
        </p:spPr>
        <p:txBody>
          <a:bodyPr/>
          <a:lstStyle/>
          <a:p>
            <a:pPr algn="l"/>
            <a:r>
              <a:rPr lang="en-US" sz="3200" b="1" dirty="0">
                <a:solidFill>
                  <a:srgbClr val="CC0000"/>
                </a:solidFill>
              </a:rPr>
              <a:t>Classification of Institutions</a:t>
            </a:r>
            <a:br>
              <a:rPr lang="en-US" sz="3200" b="1" dirty="0">
                <a:solidFill>
                  <a:srgbClr val="CC0000"/>
                </a:solidFill>
              </a:rPr>
            </a:br>
            <a:r>
              <a:rPr lang="en-US" sz="3200" b="1" dirty="0">
                <a:solidFill>
                  <a:srgbClr val="CC0000"/>
                </a:solidFill>
              </a:rPr>
              <a:t>Defaulted……</a:t>
            </a:r>
            <a:endParaRPr lang="en-US" sz="3200" dirty="0">
              <a:solidFill>
                <a:srgbClr val="CC0000"/>
              </a:solidFill>
            </a:endParaRPr>
          </a:p>
        </p:txBody>
      </p:sp>
      <p:sp>
        <p:nvSpPr>
          <p:cNvPr id="10243" name="Rectangle 3"/>
          <p:cNvSpPr>
            <a:spLocks noGrp="1" noChangeArrowheads="1"/>
          </p:cNvSpPr>
          <p:nvPr>
            <p:ph type="body" sz="half" idx="4294967295"/>
          </p:nvPr>
        </p:nvSpPr>
        <p:spPr>
          <a:xfrm>
            <a:off x="228600" y="2103437"/>
            <a:ext cx="8153400" cy="4525963"/>
          </a:xfrm>
        </p:spPr>
        <p:txBody>
          <a:bodyPr/>
          <a:lstStyle/>
          <a:p>
            <a:pPr marL="514350" indent="-514350">
              <a:buFont typeface="+mj-lt"/>
              <a:buAutoNum type="arabicPeriod"/>
            </a:pPr>
            <a:r>
              <a:rPr lang="en-US" dirty="0">
                <a:latin typeface="Tahoma" pitchFamily="34" charset="0"/>
              </a:rPr>
              <a:t>Those who wanted to earn quick money using illicit means and crossed limits </a:t>
            </a:r>
          </a:p>
          <a:p>
            <a:pPr marL="514350" indent="-514350">
              <a:buFont typeface="+mj-lt"/>
              <a:buAutoNum type="arabicPeriod"/>
            </a:pPr>
            <a:endParaRPr lang="en-US" dirty="0">
              <a:latin typeface="Tahoma" pitchFamily="34" charset="0"/>
            </a:endParaRPr>
          </a:p>
          <a:p>
            <a:pPr marL="514350" indent="-514350">
              <a:buFont typeface="+mj-lt"/>
              <a:buAutoNum type="arabicPeriod"/>
            </a:pPr>
            <a:r>
              <a:rPr lang="en-US" dirty="0">
                <a:latin typeface="Tahoma" pitchFamily="34" charset="0"/>
              </a:rPr>
              <a:t>Those who were caught unprepared</a:t>
            </a:r>
          </a:p>
          <a:p>
            <a:pPr marL="1314450" lvl="2" indent="-514350"/>
            <a:r>
              <a:rPr lang="en-US" dirty="0">
                <a:latin typeface="Tahoma" pitchFamily="34" charset="0"/>
              </a:rPr>
              <a:t>Tools and means employed were insufficient</a:t>
            </a:r>
          </a:p>
          <a:p>
            <a:pPr marL="1314450" lvl="2" indent="-514350"/>
            <a:r>
              <a:rPr lang="en-US" dirty="0">
                <a:latin typeface="Tahoma" pitchFamily="34" charset="0"/>
              </a:rPr>
              <a:t>Personnel were not trained</a:t>
            </a:r>
          </a:p>
          <a:p>
            <a:pPr marL="1314450" lvl="2" indent="-514350"/>
            <a:r>
              <a:rPr lang="en-US" dirty="0">
                <a:latin typeface="Tahoma" pitchFamily="34" charset="0"/>
              </a:rPr>
              <a:t>Appropriate reviews of the program in place, were not made</a:t>
            </a:r>
            <a:endParaRPr lang="en-US" sz="2800" dirty="0">
              <a:latin typeface="Tahoma" pitchFamily="34" charset="0"/>
            </a:endParaRPr>
          </a:p>
        </p:txBody>
      </p:sp>
      <p:cxnSp>
        <p:nvCxnSpPr>
          <p:cNvPr id="7" name="Straight Connector 6"/>
          <p:cNvCxnSpPr/>
          <p:nvPr/>
        </p:nvCxnSpPr>
        <p:spPr>
          <a:xfrm flipV="1">
            <a:off x="1143000" y="2209800"/>
            <a:ext cx="6705600" cy="838200"/>
          </a:xfrm>
          <a:prstGeom prst="line">
            <a:avLst/>
          </a:prstGeom>
        </p:spPr>
        <p:style>
          <a:lnRef idx="3">
            <a:schemeClr val="accent6"/>
          </a:lnRef>
          <a:fillRef idx="0">
            <a:schemeClr val="accent6"/>
          </a:fillRef>
          <a:effectRef idx="2">
            <a:schemeClr val="accent6"/>
          </a:effectRef>
          <a:fontRef idx="minor">
            <a:schemeClr val="tx1"/>
          </a:fontRef>
        </p:style>
      </p:cxnSp>
      <p:pic>
        <p:nvPicPr>
          <p:cNvPr id="8" name="Picture 4" descr="logo1"/>
          <p:cNvPicPr>
            <a:picLocks noChangeAspect="1" noChangeArrowheads="1"/>
          </p:cNvPicPr>
          <p:nvPr/>
        </p:nvPicPr>
        <p:blipFill>
          <a:blip r:embed="rId2"/>
          <a:srcRect/>
          <a:stretch>
            <a:fillRect/>
          </a:stretch>
        </p:blipFill>
        <p:spPr bwMode="auto">
          <a:xfrm>
            <a:off x="8001000" y="0"/>
            <a:ext cx="1143000" cy="722313"/>
          </a:xfrm>
          <a:prstGeom prst="rect">
            <a:avLst/>
          </a:prstGeom>
          <a:noFill/>
        </p:spPr>
      </p:pic>
      <p:cxnSp>
        <p:nvCxnSpPr>
          <p:cNvPr id="9" name="Straight Connector 8"/>
          <p:cNvCxnSpPr/>
          <p:nvPr/>
        </p:nvCxnSpPr>
        <p:spPr>
          <a:xfrm>
            <a:off x="838200" y="2286000"/>
            <a:ext cx="7010400" cy="685800"/>
          </a:xfrm>
          <a:prstGeom prst="line">
            <a:avLst/>
          </a:prstGeom>
        </p:spPr>
        <p:style>
          <a:lnRef idx="3">
            <a:schemeClr val="accent6"/>
          </a:lnRef>
          <a:fillRef idx="0">
            <a:schemeClr val="accent6"/>
          </a:fillRef>
          <a:effectRef idx="2">
            <a:schemeClr val="accent6"/>
          </a:effectRef>
          <a:fontRef idx="minor">
            <a:schemeClr val="tx1"/>
          </a:fontRef>
        </p:style>
      </p:cxnSp>
    </p:spTree>
  </p:cSld>
  <p:clrMapOvr>
    <a:masterClrMapping/>
  </p:clrMapOvr>
  <p:transition spd="med">
    <p:strip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Effect transition="in" filter="wipe(right)">
                                      <p:cBhvr>
                                        <p:cTn id="7" dur="500"/>
                                        <p:tgtEl>
                                          <p:spTgt spid="102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10243">
                                            <p:txEl>
                                              <p:pRg st="2" end="2"/>
                                            </p:txEl>
                                          </p:spTgt>
                                        </p:tgtEl>
                                        <p:attrNameLst>
                                          <p:attrName>style.visibility</p:attrName>
                                        </p:attrNameLst>
                                      </p:cBhvr>
                                      <p:to>
                                        <p:strVal val="visible"/>
                                      </p:to>
                                    </p:set>
                                    <p:animEffect transition="in" filter="wipe(right)">
                                      <p:cBhvr>
                                        <p:cTn id="12" dur="500"/>
                                        <p:tgtEl>
                                          <p:spTgt spid="10243">
                                            <p:txEl>
                                              <p:pRg st="2" end="2"/>
                                            </p:txEl>
                                          </p:spTgt>
                                        </p:tgtEl>
                                      </p:cBhvr>
                                    </p:animEffect>
                                  </p:childTnLst>
                                </p:cTn>
                              </p:par>
                              <p:par>
                                <p:cTn id="13" presetID="22" presetClass="entr" presetSubtype="2" fill="hold" grpId="0" nodeType="withEffect">
                                  <p:stCondLst>
                                    <p:cond delay="0"/>
                                  </p:stCondLst>
                                  <p:childTnLst>
                                    <p:set>
                                      <p:cBhvr>
                                        <p:cTn id="14" dur="1" fill="hold">
                                          <p:stCondLst>
                                            <p:cond delay="0"/>
                                          </p:stCondLst>
                                        </p:cTn>
                                        <p:tgtEl>
                                          <p:spTgt spid="10243">
                                            <p:txEl>
                                              <p:pRg st="3" end="3"/>
                                            </p:txEl>
                                          </p:spTgt>
                                        </p:tgtEl>
                                        <p:attrNameLst>
                                          <p:attrName>style.visibility</p:attrName>
                                        </p:attrNameLst>
                                      </p:cBhvr>
                                      <p:to>
                                        <p:strVal val="visible"/>
                                      </p:to>
                                    </p:set>
                                    <p:animEffect transition="in" filter="wipe(right)">
                                      <p:cBhvr>
                                        <p:cTn id="15" dur="500"/>
                                        <p:tgtEl>
                                          <p:spTgt spid="10243">
                                            <p:txEl>
                                              <p:pRg st="3" end="3"/>
                                            </p:txEl>
                                          </p:spTgt>
                                        </p:tgtEl>
                                      </p:cBhvr>
                                    </p:animEffect>
                                  </p:childTnLst>
                                </p:cTn>
                              </p:par>
                              <p:par>
                                <p:cTn id="16" presetID="22" presetClass="entr" presetSubtype="2" fill="hold" grpId="0" nodeType="withEffect">
                                  <p:stCondLst>
                                    <p:cond delay="0"/>
                                  </p:stCondLst>
                                  <p:childTnLst>
                                    <p:set>
                                      <p:cBhvr>
                                        <p:cTn id="17" dur="1" fill="hold">
                                          <p:stCondLst>
                                            <p:cond delay="0"/>
                                          </p:stCondLst>
                                        </p:cTn>
                                        <p:tgtEl>
                                          <p:spTgt spid="10243">
                                            <p:txEl>
                                              <p:pRg st="4" end="4"/>
                                            </p:txEl>
                                          </p:spTgt>
                                        </p:tgtEl>
                                        <p:attrNameLst>
                                          <p:attrName>style.visibility</p:attrName>
                                        </p:attrNameLst>
                                      </p:cBhvr>
                                      <p:to>
                                        <p:strVal val="visible"/>
                                      </p:to>
                                    </p:set>
                                    <p:animEffect transition="in" filter="wipe(right)">
                                      <p:cBhvr>
                                        <p:cTn id="18" dur="500"/>
                                        <p:tgtEl>
                                          <p:spTgt spid="10243">
                                            <p:txEl>
                                              <p:pRg st="4" end="4"/>
                                            </p:txEl>
                                          </p:spTgt>
                                        </p:tgtEl>
                                      </p:cBhvr>
                                    </p:animEffect>
                                  </p:childTnLst>
                                </p:cTn>
                              </p:par>
                              <p:par>
                                <p:cTn id="19" presetID="22" presetClass="entr" presetSubtype="2" fill="hold" grpId="0" nodeType="withEffect">
                                  <p:stCondLst>
                                    <p:cond delay="0"/>
                                  </p:stCondLst>
                                  <p:childTnLst>
                                    <p:set>
                                      <p:cBhvr>
                                        <p:cTn id="20" dur="1" fill="hold">
                                          <p:stCondLst>
                                            <p:cond delay="0"/>
                                          </p:stCondLst>
                                        </p:cTn>
                                        <p:tgtEl>
                                          <p:spTgt spid="10243">
                                            <p:txEl>
                                              <p:pRg st="5" end="5"/>
                                            </p:txEl>
                                          </p:spTgt>
                                        </p:tgtEl>
                                        <p:attrNameLst>
                                          <p:attrName>style.visibility</p:attrName>
                                        </p:attrNameLst>
                                      </p:cBhvr>
                                      <p:to>
                                        <p:strVal val="visible"/>
                                      </p:to>
                                    </p:set>
                                    <p:animEffect transition="in" filter="wipe(right)">
                                      <p:cBhvr>
                                        <p:cTn id="21" dur="500"/>
                                        <p:tgtEl>
                                          <p:spTgt spid="10243">
                                            <p:txEl>
                                              <p:pRg st="5" end="5"/>
                                            </p:txEl>
                                          </p:spTgt>
                                        </p:tgtEl>
                                      </p:cBhvr>
                                    </p:animEffect>
                                  </p:childTnLst>
                                </p:cTn>
                              </p:par>
                              <p:par>
                                <p:cTn id="22" presetID="4" presetClass="entr" presetSubtype="16" fill="hold" nodeType="withEffect">
                                  <p:stCondLst>
                                    <p:cond delay="0"/>
                                  </p:stCondLst>
                                  <p:childTnLst>
                                    <p:set>
                                      <p:cBhvr>
                                        <p:cTn id="23" dur="1" fill="hold">
                                          <p:stCondLst>
                                            <p:cond delay="0"/>
                                          </p:stCondLst>
                                        </p:cTn>
                                        <p:tgtEl>
                                          <p:spTgt spid="10243">
                                            <p:txEl>
                                              <p:pRg st="3" end="3"/>
                                            </p:txEl>
                                          </p:spTgt>
                                        </p:tgtEl>
                                        <p:attrNameLst>
                                          <p:attrName>style.visibility</p:attrName>
                                        </p:attrNameLst>
                                      </p:cBhvr>
                                      <p:to>
                                        <p:strVal val="visible"/>
                                      </p:to>
                                    </p:set>
                                    <p:animEffect transition="in" filter="box(in)">
                                      <p:cBhvr>
                                        <p:cTn id="24" dur="500"/>
                                        <p:tgtEl>
                                          <p:spTgt spid="10243">
                                            <p:txEl>
                                              <p:pRg st="3" end="3"/>
                                            </p:txEl>
                                          </p:spTgt>
                                        </p:tgtEl>
                                      </p:cBhvr>
                                    </p:animEffect>
                                  </p:childTnLst>
                                </p:cTn>
                              </p:par>
                              <p:par>
                                <p:cTn id="25" presetID="4" presetClass="entr" presetSubtype="16" fill="hold" nodeType="withEffect">
                                  <p:stCondLst>
                                    <p:cond delay="0"/>
                                  </p:stCondLst>
                                  <p:childTnLst>
                                    <p:set>
                                      <p:cBhvr>
                                        <p:cTn id="26" dur="1" fill="hold">
                                          <p:stCondLst>
                                            <p:cond delay="0"/>
                                          </p:stCondLst>
                                        </p:cTn>
                                        <p:tgtEl>
                                          <p:spTgt spid="10243">
                                            <p:txEl>
                                              <p:pRg st="4" end="4"/>
                                            </p:txEl>
                                          </p:spTgt>
                                        </p:tgtEl>
                                        <p:attrNameLst>
                                          <p:attrName>style.visibility</p:attrName>
                                        </p:attrNameLst>
                                      </p:cBhvr>
                                      <p:to>
                                        <p:strVal val="visible"/>
                                      </p:to>
                                    </p:set>
                                    <p:animEffect transition="in" filter="box(in)">
                                      <p:cBhvr>
                                        <p:cTn id="27" dur="500"/>
                                        <p:tgtEl>
                                          <p:spTgt spid="10243">
                                            <p:txEl>
                                              <p:pRg st="4" end="4"/>
                                            </p:txEl>
                                          </p:spTgt>
                                        </p:tgtEl>
                                      </p:cBhvr>
                                    </p:animEffect>
                                  </p:childTnLst>
                                </p:cTn>
                              </p:par>
                              <p:par>
                                <p:cTn id="28" presetID="4" presetClass="entr" presetSubtype="16" fill="hold" nodeType="withEffect">
                                  <p:stCondLst>
                                    <p:cond delay="0"/>
                                  </p:stCondLst>
                                  <p:childTnLst>
                                    <p:set>
                                      <p:cBhvr>
                                        <p:cTn id="29" dur="1" fill="hold">
                                          <p:stCondLst>
                                            <p:cond delay="0"/>
                                          </p:stCondLst>
                                        </p:cTn>
                                        <p:tgtEl>
                                          <p:spTgt spid="10243">
                                            <p:txEl>
                                              <p:pRg st="5" end="5"/>
                                            </p:txEl>
                                          </p:spTgt>
                                        </p:tgtEl>
                                        <p:attrNameLst>
                                          <p:attrName>style.visibility</p:attrName>
                                        </p:attrNameLst>
                                      </p:cBhvr>
                                      <p:to>
                                        <p:strVal val="visible"/>
                                      </p:to>
                                    </p:set>
                                    <p:animEffect transition="in" filter="box(in)">
                                      <p:cBhvr>
                                        <p:cTn id="30" dur="500"/>
                                        <p:tgtEl>
                                          <p:spTgt spid="1024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3"/>
          <p:cNvSpPr>
            <a:spLocks noChangeArrowheads="1"/>
          </p:cNvSpPr>
          <p:nvPr/>
        </p:nvSpPr>
        <p:spPr bwMode="auto">
          <a:xfrm>
            <a:off x="0" y="0"/>
            <a:ext cx="9144000" cy="381000"/>
          </a:xfrm>
          <a:prstGeom prst="rect">
            <a:avLst/>
          </a:prstGeom>
          <a:gradFill rotWithShape="1">
            <a:gsLst>
              <a:gs pos="0">
                <a:srgbClr val="003366"/>
              </a:gs>
              <a:gs pos="100000">
                <a:schemeClr val="bg1"/>
              </a:gs>
            </a:gsLst>
            <a:lin ang="5400000" scaled="1"/>
          </a:gradFill>
          <a:ln w="9525">
            <a:noFill/>
            <a:miter lim="800000"/>
            <a:headEnd/>
            <a:tailEnd/>
          </a:ln>
        </p:spPr>
        <p:txBody>
          <a:bodyPr wrap="none" anchor="ctr"/>
          <a:lstStyle/>
          <a:p>
            <a:pPr algn="ctr"/>
            <a:endParaRPr lang="en-US">
              <a:solidFill>
                <a:schemeClr val="bg1"/>
              </a:solidFill>
            </a:endParaRPr>
          </a:p>
        </p:txBody>
      </p:sp>
      <p:pic>
        <p:nvPicPr>
          <p:cNvPr id="5" name="Picture 16" descr="ICIL"/>
          <p:cNvPicPr>
            <a:picLocks noChangeAspect="1" noChangeArrowheads="1"/>
          </p:cNvPicPr>
          <p:nvPr/>
        </p:nvPicPr>
        <p:blipFill>
          <a:blip r:embed="rId2"/>
          <a:srcRect/>
          <a:stretch>
            <a:fillRect/>
          </a:stretch>
        </p:blipFill>
        <p:spPr bwMode="auto">
          <a:xfrm>
            <a:off x="7620000" y="457200"/>
            <a:ext cx="1219200" cy="609600"/>
          </a:xfrm>
          <a:prstGeom prst="rect">
            <a:avLst/>
          </a:prstGeom>
          <a:noFill/>
          <a:ln w="9525">
            <a:noFill/>
            <a:miter lim="800000"/>
            <a:headEnd/>
            <a:tailEnd/>
          </a:ln>
        </p:spPr>
      </p:pic>
      <p:sp>
        <p:nvSpPr>
          <p:cNvPr id="8" name="Rectangle 4"/>
          <p:cNvSpPr txBox="1">
            <a:spLocks noChangeArrowheads="1"/>
          </p:cNvSpPr>
          <p:nvPr/>
        </p:nvSpPr>
        <p:spPr>
          <a:xfrm>
            <a:off x="609600" y="3429000"/>
            <a:ext cx="7772400" cy="914400"/>
          </a:xfrm>
          <a:prstGeom prst="rect">
            <a:avLst/>
          </a:prstGeom>
          <a:ln>
            <a:solidFill>
              <a:srgbClr val="0070C0"/>
            </a:solidFill>
          </a:ln>
          <a:scene3d>
            <a:camera prst="orthographicFront"/>
            <a:lightRig rig="threePt" dir="t"/>
          </a:scene3d>
          <a:sp3d>
            <a:bevelT prst="relaxedInset"/>
          </a:sp3d>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0" i="0" u="none" strike="noStrike" kern="0" cap="none" spc="0" normalizeH="0" baseline="0" noProof="0" dirty="0">
                <a:ln>
                  <a:noFill/>
                </a:ln>
                <a:solidFill>
                  <a:srgbClr val="0B0B49"/>
                </a:solidFill>
                <a:effectLst/>
                <a:uLnTx/>
                <a:uFillTx/>
                <a:latin typeface="Calibri" pitchFamily="34" charset="0"/>
                <a:ea typeface="+mj-ea"/>
                <a:cs typeface="+mj-cs"/>
              </a:rPr>
              <a:t>Compliance is NOT an Option!</a:t>
            </a:r>
          </a:p>
        </p:txBody>
      </p:sp>
      <p:sp>
        <p:nvSpPr>
          <p:cNvPr id="9" name="Rectangle 4"/>
          <p:cNvSpPr txBox="1">
            <a:spLocks noChangeArrowheads="1"/>
          </p:cNvSpPr>
          <p:nvPr/>
        </p:nvSpPr>
        <p:spPr>
          <a:xfrm>
            <a:off x="609600" y="4724400"/>
            <a:ext cx="7772400" cy="1371600"/>
          </a:xfrm>
          <a:prstGeom prst="rect">
            <a:avLst/>
          </a:prstGeom>
          <a:ln>
            <a:solidFill>
              <a:srgbClr val="0070C0"/>
            </a:solidFill>
          </a:ln>
          <a:scene3d>
            <a:camera prst="orthographicFront"/>
            <a:lightRig rig="threePt" dir="t"/>
          </a:scene3d>
          <a:sp3d>
            <a:bevelT prst="relaxedInset"/>
          </a:sp3d>
        </p:spPr>
        <p:txBody>
          <a:bodyPr/>
          <a:lstStyle/>
          <a:p>
            <a:pPr lvl="0" algn="ctr"/>
            <a:r>
              <a:rPr lang="en-US" sz="4400" dirty="0">
                <a:latin typeface="Calibri" pitchFamily="34" charset="0"/>
              </a:rPr>
              <a:t>Compromises in compliance lead to untoward situations</a:t>
            </a:r>
            <a:r>
              <a:rPr kumimoji="0" lang="en-US" sz="4400" b="0" i="0" u="none" strike="noStrike" kern="0" cap="none" spc="0" normalizeH="0" baseline="0" noProof="0" dirty="0">
                <a:ln>
                  <a:noFill/>
                </a:ln>
                <a:effectLst/>
                <a:uLnTx/>
                <a:uFillTx/>
                <a:latin typeface="Calibri" pitchFamily="34" charset="0"/>
                <a:ea typeface="+mj-ea"/>
                <a:cs typeface="+mj-cs"/>
              </a:rPr>
              <a:t>!</a:t>
            </a:r>
          </a:p>
        </p:txBody>
      </p:sp>
      <p:sp>
        <p:nvSpPr>
          <p:cNvPr id="11" name="Rectangle 4"/>
          <p:cNvSpPr txBox="1">
            <a:spLocks noChangeArrowheads="1"/>
          </p:cNvSpPr>
          <p:nvPr/>
        </p:nvSpPr>
        <p:spPr>
          <a:xfrm>
            <a:off x="609600" y="1752600"/>
            <a:ext cx="7772400" cy="1371600"/>
          </a:xfrm>
          <a:prstGeom prst="rect">
            <a:avLst/>
          </a:prstGeom>
          <a:ln>
            <a:solidFill>
              <a:srgbClr val="0070C0"/>
            </a:solidFill>
          </a:ln>
          <a:scene3d>
            <a:camera prst="orthographicFront"/>
            <a:lightRig rig="threePt" dir="t"/>
          </a:scene3d>
          <a:sp3d>
            <a:bevelT prst="relaxedInset"/>
          </a:sp3d>
        </p:spPr>
        <p:txBody>
          <a:bodyPr/>
          <a:lstStyle/>
          <a:p>
            <a:pPr lvl="0" algn="ctr"/>
            <a:r>
              <a:rPr lang="en-US" sz="4400" dirty="0">
                <a:solidFill>
                  <a:srgbClr val="FF0000"/>
                </a:solidFill>
              </a:rPr>
              <a:t>Protect your Institution with the Best Solution Available</a:t>
            </a:r>
            <a:endParaRPr kumimoji="0" lang="en-US" sz="4400" i="0" u="none" strike="noStrike" kern="0" cap="none" spc="0" normalizeH="0" baseline="0" noProof="0" dirty="0">
              <a:ln>
                <a:noFill/>
              </a:ln>
              <a:solidFill>
                <a:srgbClr val="0B0B49"/>
              </a:solidFill>
              <a:effectLst/>
              <a:uLnTx/>
              <a:uFillTx/>
              <a:latin typeface="Calibri" pitchFamily="34"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900" decel="100000" fill="hold"/>
                                        <p:tgtEl>
                                          <p:spTgt spid="9"/>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9"/>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1" presetClass="entr" presetSubtype="4"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wheel(4)">
                                      <p:cBhvr>
                                        <p:cTn id="15"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3600" dirty="0"/>
              <a:t>AML Services Offered by ICIL</a:t>
            </a:r>
          </a:p>
        </p:txBody>
      </p:sp>
      <p:sp>
        <p:nvSpPr>
          <p:cNvPr id="3" name="Rectangle 3"/>
          <p:cNvSpPr txBox="1">
            <a:spLocks noChangeArrowheads="1"/>
          </p:cNvSpPr>
          <p:nvPr/>
        </p:nvSpPr>
        <p:spPr>
          <a:xfrm>
            <a:off x="457200" y="1600200"/>
            <a:ext cx="8153400" cy="4724400"/>
          </a:xfrm>
          <a:prstGeom prst="rect">
            <a:avLst/>
          </a:prstGeom>
          <a:solidFill>
            <a:srgbClr val="92D050"/>
          </a:solidFill>
          <a:effectLst>
            <a:reflection blurRad="6350" stA="50000" endA="300" endPos="90000" dir="5400000" sy="-100000" algn="bl" rotWithShape="0"/>
          </a:effectLst>
        </p:spPr>
        <p:txBody>
          <a:bodyPr/>
          <a:lstStyle/>
          <a:p>
            <a:pPr marL="342900" lvl="0" indent="-342900">
              <a:lnSpc>
                <a:spcPct val="90000"/>
              </a:lnSpc>
              <a:spcBef>
                <a:spcPct val="20000"/>
              </a:spcBef>
            </a:pPr>
            <a:endParaRPr lang="en-US" sz="2400" b="1" dirty="0">
              <a:solidFill>
                <a:schemeClr val="accent2"/>
              </a:solidFill>
            </a:endParaRPr>
          </a:p>
          <a:p>
            <a:pPr marL="342900" lvl="0" indent="-342900">
              <a:lnSpc>
                <a:spcPct val="90000"/>
              </a:lnSpc>
              <a:spcBef>
                <a:spcPct val="20000"/>
              </a:spcBef>
            </a:pPr>
            <a:endParaRPr lang="en-US" sz="2400" b="1" dirty="0">
              <a:solidFill>
                <a:schemeClr val="accent2"/>
              </a:solidFill>
            </a:endParaRPr>
          </a:p>
          <a:p>
            <a:pPr marL="742950" lvl="0" indent="-742950">
              <a:lnSpc>
                <a:spcPct val="90000"/>
              </a:lnSpc>
              <a:spcBef>
                <a:spcPct val="20000"/>
              </a:spcBef>
              <a:buFont typeface="+mj-lt"/>
              <a:buAutoNum type="arabicPeriod"/>
            </a:pPr>
            <a:r>
              <a:rPr lang="en-US" sz="4000" b="1" dirty="0">
                <a:latin typeface="Calibri" pitchFamily="34" charset="0"/>
              </a:rPr>
              <a:t>Enhanced Customer Due Diligence Service</a:t>
            </a:r>
          </a:p>
          <a:p>
            <a:pPr marL="742950" lvl="0" indent="-742950">
              <a:lnSpc>
                <a:spcPct val="90000"/>
              </a:lnSpc>
              <a:spcBef>
                <a:spcPct val="20000"/>
              </a:spcBef>
              <a:buFont typeface="+mj-lt"/>
              <a:buAutoNum type="arabicPeriod"/>
            </a:pPr>
            <a:r>
              <a:rPr kumimoji="0" lang="en-US" sz="4000" b="1" i="0" u="none" strike="noStrike" kern="0" cap="none" spc="0" normalizeH="0" noProof="0" dirty="0">
                <a:ln>
                  <a:noFill/>
                </a:ln>
                <a:solidFill>
                  <a:schemeClr val="tx1"/>
                </a:solidFill>
                <a:effectLst/>
                <a:uLnTx/>
                <a:uFillTx/>
                <a:latin typeface="Calibri" pitchFamily="34" charset="0"/>
              </a:rPr>
              <a:t>Watch List</a:t>
            </a:r>
            <a:endParaRPr kumimoji="0" lang="en-US" sz="4000" b="1" i="0" u="none" strike="noStrike" kern="0" cap="none" spc="0" normalizeH="0" baseline="0" noProof="0" dirty="0">
              <a:ln>
                <a:noFill/>
              </a:ln>
              <a:solidFill>
                <a:schemeClr val="tx1"/>
              </a:solidFill>
              <a:effectLst/>
              <a:uLnTx/>
              <a:uFillTx/>
              <a:latin typeface="Calibri"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381000"/>
            <a:ext cx="5867400" cy="1143000"/>
          </a:xfrm>
        </p:spPr>
        <p:txBody>
          <a:bodyPr/>
          <a:lstStyle/>
          <a:p>
            <a:pPr algn="l"/>
            <a:r>
              <a:rPr lang="en-US" sz="4000" b="1" dirty="0">
                <a:solidFill>
                  <a:schemeClr val="accent2"/>
                </a:solidFill>
              </a:rPr>
              <a:t>ICIL Enhanced Due Diligence Service</a:t>
            </a:r>
          </a:p>
        </p:txBody>
      </p:sp>
      <p:sp>
        <p:nvSpPr>
          <p:cNvPr id="11267" name="Rectangle 3"/>
          <p:cNvSpPr>
            <a:spLocks noGrp="1" noChangeArrowheads="1"/>
          </p:cNvSpPr>
          <p:nvPr>
            <p:ph type="body" sz="half" idx="1"/>
          </p:nvPr>
        </p:nvSpPr>
        <p:spPr>
          <a:xfrm>
            <a:off x="457200" y="1600200"/>
            <a:ext cx="8153400" cy="4724400"/>
          </a:xfrm>
          <a:solidFill>
            <a:srgbClr val="92D050"/>
          </a:solidFill>
          <a:effectLst>
            <a:reflection blurRad="6350" stA="50000" endA="300" endPos="90000" dir="5400000" sy="-100000" algn="bl" rotWithShape="0"/>
          </a:effectLst>
        </p:spPr>
        <p:txBody>
          <a:bodyPr/>
          <a:lstStyle/>
          <a:p>
            <a:pPr>
              <a:lnSpc>
                <a:spcPct val="90000"/>
              </a:lnSpc>
              <a:buNone/>
            </a:pPr>
            <a:r>
              <a:rPr lang="en-US" sz="2400" b="1" dirty="0">
                <a:latin typeface="Tahoma" pitchFamily="34" charset="0"/>
              </a:rPr>
              <a:t>Know your customers’</a:t>
            </a:r>
            <a:r>
              <a:rPr lang="en-US" sz="2400" dirty="0">
                <a:latin typeface="Tahoma" pitchFamily="34" charset="0"/>
              </a:rPr>
              <a:t> </a:t>
            </a:r>
          </a:p>
          <a:p>
            <a:pPr>
              <a:lnSpc>
                <a:spcPct val="90000"/>
              </a:lnSpc>
            </a:pPr>
            <a:r>
              <a:rPr lang="en-US" sz="2400" dirty="0">
                <a:latin typeface="Tahoma" pitchFamily="34" charset="0"/>
              </a:rPr>
              <a:t>Whereabouts ; business, living</a:t>
            </a:r>
          </a:p>
          <a:p>
            <a:pPr>
              <a:lnSpc>
                <a:spcPct val="90000"/>
              </a:lnSpc>
            </a:pPr>
            <a:r>
              <a:rPr lang="en-US" sz="2400" dirty="0">
                <a:latin typeface="Tahoma" pitchFamily="34" charset="0"/>
              </a:rPr>
              <a:t>Income earning activities</a:t>
            </a:r>
          </a:p>
          <a:p>
            <a:pPr>
              <a:lnSpc>
                <a:spcPct val="90000"/>
              </a:lnSpc>
            </a:pPr>
            <a:r>
              <a:rPr lang="en-US" sz="2400" dirty="0">
                <a:latin typeface="Tahoma" pitchFamily="34" charset="0"/>
              </a:rPr>
              <a:t>Reputation in the Society</a:t>
            </a:r>
          </a:p>
          <a:p>
            <a:pPr>
              <a:lnSpc>
                <a:spcPct val="90000"/>
              </a:lnSpc>
            </a:pPr>
            <a:r>
              <a:rPr lang="en-US" sz="2400" dirty="0">
                <a:latin typeface="Tahoma" pitchFamily="34" charset="0"/>
              </a:rPr>
              <a:t>Preoccupations/background </a:t>
            </a:r>
          </a:p>
          <a:p>
            <a:pPr>
              <a:lnSpc>
                <a:spcPct val="90000"/>
              </a:lnSpc>
              <a:buNone/>
            </a:pPr>
            <a:endParaRPr lang="en-US" sz="2400" dirty="0">
              <a:latin typeface="Tahoma" pitchFamily="34" charset="0"/>
            </a:endParaRPr>
          </a:p>
          <a:p>
            <a:pPr>
              <a:lnSpc>
                <a:spcPct val="90000"/>
              </a:lnSpc>
              <a:buNone/>
            </a:pPr>
            <a:r>
              <a:rPr lang="en-US" sz="2400" b="1" dirty="0">
                <a:latin typeface="Tahoma" pitchFamily="34" charset="0"/>
              </a:rPr>
              <a:t>Our Service’s Hallmark</a:t>
            </a:r>
          </a:p>
          <a:p>
            <a:pPr>
              <a:lnSpc>
                <a:spcPct val="90000"/>
              </a:lnSpc>
              <a:buFont typeface="Wingdings" pitchFamily="2" charset="2"/>
              <a:buChar char="ü"/>
            </a:pPr>
            <a:r>
              <a:rPr lang="en-US" sz="2400" dirty="0">
                <a:latin typeface="Tahoma" pitchFamily="34" charset="0"/>
              </a:rPr>
              <a:t>Coverage throughout Pakistan</a:t>
            </a:r>
          </a:p>
          <a:p>
            <a:pPr>
              <a:lnSpc>
                <a:spcPct val="90000"/>
              </a:lnSpc>
              <a:buFont typeface="Wingdings" pitchFamily="2" charset="2"/>
              <a:buChar char="ü"/>
            </a:pPr>
            <a:r>
              <a:rPr lang="en-US" sz="2400" dirty="0">
                <a:latin typeface="Tahoma" pitchFamily="34" charset="0"/>
              </a:rPr>
              <a:t>Confidentiality Respected</a:t>
            </a:r>
          </a:p>
          <a:p>
            <a:pPr>
              <a:lnSpc>
                <a:spcPct val="90000"/>
              </a:lnSpc>
              <a:buFont typeface="Wingdings" pitchFamily="2" charset="2"/>
              <a:buChar char="ü"/>
            </a:pPr>
            <a:r>
              <a:rPr lang="en-US" sz="2400" dirty="0">
                <a:latin typeface="Tahoma" pitchFamily="34" charset="0"/>
              </a:rPr>
              <a:t>Timely delivery</a:t>
            </a:r>
          </a:p>
          <a:p>
            <a:pPr>
              <a:lnSpc>
                <a:spcPct val="90000"/>
              </a:lnSpc>
              <a:buFont typeface="Wingdings" pitchFamily="2" charset="2"/>
              <a:buChar char="ü"/>
            </a:pPr>
            <a:r>
              <a:rPr lang="en-US" sz="2400" dirty="0">
                <a:latin typeface="Tahoma" pitchFamily="34" charset="0"/>
              </a:rPr>
              <a:t>Reasonably Priced</a:t>
            </a:r>
          </a:p>
        </p:txBody>
      </p:sp>
      <p:pic>
        <p:nvPicPr>
          <p:cNvPr id="11270" name="Picture 6" descr="logo1"/>
          <p:cNvPicPr>
            <a:picLocks noChangeAspect="1" noChangeArrowheads="1"/>
          </p:cNvPicPr>
          <p:nvPr/>
        </p:nvPicPr>
        <p:blipFill>
          <a:blip r:embed="rId2"/>
          <a:srcRect/>
          <a:stretch>
            <a:fillRect/>
          </a:stretch>
        </p:blipFill>
        <p:spPr bwMode="auto">
          <a:xfrm>
            <a:off x="8305800" y="0"/>
            <a:ext cx="838200" cy="669925"/>
          </a:xfrm>
          <a:prstGeom prst="rect">
            <a:avLst/>
          </a:prstGeom>
          <a:noFill/>
        </p:spPr>
      </p:pic>
    </p:spTree>
  </p:cSld>
  <p:clrMapOvr>
    <a:masterClrMapping/>
  </p:clrMapOvr>
  <p:transition spd="med">
    <p:strip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wipe(right)">
                                      <p:cBhvr>
                                        <p:cTn id="7" dur="500"/>
                                        <p:tgtEl>
                                          <p:spTgt spid="112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wipe(right)">
                                      <p:cBhvr>
                                        <p:cTn id="12" dur="500"/>
                                        <p:tgtEl>
                                          <p:spTgt spid="1126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11267">
                                            <p:txEl>
                                              <p:pRg st="2" end="2"/>
                                            </p:txEl>
                                          </p:spTgt>
                                        </p:tgtEl>
                                        <p:attrNameLst>
                                          <p:attrName>style.visibility</p:attrName>
                                        </p:attrNameLst>
                                      </p:cBhvr>
                                      <p:to>
                                        <p:strVal val="visible"/>
                                      </p:to>
                                    </p:set>
                                    <p:animEffect transition="in" filter="wipe(right)">
                                      <p:cBhvr>
                                        <p:cTn id="17" dur="500"/>
                                        <p:tgtEl>
                                          <p:spTgt spid="1126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11267">
                                            <p:txEl>
                                              <p:pRg st="3" end="3"/>
                                            </p:txEl>
                                          </p:spTgt>
                                        </p:tgtEl>
                                        <p:attrNameLst>
                                          <p:attrName>style.visibility</p:attrName>
                                        </p:attrNameLst>
                                      </p:cBhvr>
                                      <p:to>
                                        <p:strVal val="visible"/>
                                      </p:to>
                                    </p:set>
                                    <p:animEffect transition="in" filter="wipe(right)">
                                      <p:cBhvr>
                                        <p:cTn id="22" dur="500"/>
                                        <p:tgtEl>
                                          <p:spTgt spid="1126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11267">
                                            <p:txEl>
                                              <p:pRg st="4" end="4"/>
                                            </p:txEl>
                                          </p:spTgt>
                                        </p:tgtEl>
                                        <p:attrNameLst>
                                          <p:attrName>style.visibility</p:attrName>
                                        </p:attrNameLst>
                                      </p:cBhvr>
                                      <p:to>
                                        <p:strVal val="visible"/>
                                      </p:to>
                                    </p:set>
                                    <p:animEffect transition="in" filter="wipe(right)">
                                      <p:cBhvr>
                                        <p:cTn id="27" dur="500"/>
                                        <p:tgtEl>
                                          <p:spTgt spid="1126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11267">
                                            <p:txEl>
                                              <p:pRg st="6" end="6"/>
                                            </p:txEl>
                                          </p:spTgt>
                                        </p:tgtEl>
                                        <p:attrNameLst>
                                          <p:attrName>style.visibility</p:attrName>
                                        </p:attrNameLst>
                                      </p:cBhvr>
                                      <p:to>
                                        <p:strVal val="visible"/>
                                      </p:to>
                                    </p:set>
                                    <p:animEffect transition="in" filter="wipe(right)">
                                      <p:cBhvr>
                                        <p:cTn id="32" dur="500"/>
                                        <p:tgtEl>
                                          <p:spTgt spid="11267">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2" fill="hold" grpId="0" nodeType="clickEffect">
                                  <p:stCondLst>
                                    <p:cond delay="0"/>
                                  </p:stCondLst>
                                  <p:childTnLst>
                                    <p:set>
                                      <p:cBhvr>
                                        <p:cTn id="36" dur="1" fill="hold">
                                          <p:stCondLst>
                                            <p:cond delay="0"/>
                                          </p:stCondLst>
                                        </p:cTn>
                                        <p:tgtEl>
                                          <p:spTgt spid="11267">
                                            <p:txEl>
                                              <p:pRg st="7" end="7"/>
                                            </p:txEl>
                                          </p:spTgt>
                                        </p:tgtEl>
                                        <p:attrNameLst>
                                          <p:attrName>style.visibility</p:attrName>
                                        </p:attrNameLst>
                                      </p:cBhvr>
                                      <p:to>
                                        <p:strVal val="visible"/>
                                      </p:to>
                                    </p:set>
                                    <p:animEffect transition="in" filter="wipe(right)">
                                      <p:cBhvr>
                                        <p:cTn id="37" dur="500"/>
                                        <p:tgtEl>
                                          <p:spTgt spid="11267">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2" fill="hold" grpId="0" nodeType="clickEffect">
                                  <p:stCondLst>
                                    <p:cond delay="0"/>
                                  </p:stCondLst>
                                  <p:childTnLst>
                                    <p:set>
                                      <p:cBhvr>
                                        <p:cTn id="41" dur="1" fill="hold">
                                          <p:stCondLst>
                                            <p:cond delay="0"/>
                                          </p:stCondLst>
                                        </p:cTn>
                                        <p:tgtEl>
                                          <p:spTgt spid="11267">
                                            <p:txEl>
                                              <p:pRg st="8" end="8"/>
                                            </p:txEl>
                                          </p:spTgt>
                                        </p:tgtEl>
                                        <p:attrNameLst>
                                          <p:attrName>style.visibility</p:attrName>
                                        </p:attrNameLst>
                                      </p:cBhvr>
                                      <p:to>
                                        <p:strVal val="visible"/>
                                      </p:to>
                                    </p:set>
                                    <p:animEffect transition="in" filter="wipe(right)">
                                      <p:cBhvr>
                                        <p:cTn id="42" dur="500"/>
                                        <p:tgtEl>
                                          <p:spTgt spid="11267">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2" fill="hold" grpId="0" nodeType="clickEffect">
                                  <p:stCondLst>
                                    <p:cond delay="0"/>
                                  </p:stCondLst>
                                  <p:childTnLst>
                                    <p:set>
                                      <p:cBhvr>
                                        <p:cTn id="46" dur="1" fill="hold">
                                          <p:stCondLst>
                                            <p:cond delay="0"/>
                                          </p:stCondLst>
                                        </p:cTn>
                                        <p:tgtEl>
                                          <p:spTgt spid="11267">
                                            <p:txEl>
                                              <p:pRg st="9" end="9"/>
                                            </p:txEl>
                                          </p:spTgt>
                                        </p:tgtEl>
                                        <p:attrNameLst>
                                          <p:attrName>style.visibility</p:attrName>
                                        </p:attrNameLst>
                                      </p:cBhvr>
                                      <p:to>
                                        <p:strVal val="visible"/>
                                      </p:to>
                                    </p:set>
                                    <p:animEffect transition="in" filter="wipe(right)">
                                      <p:cBhvr>
                                        <p:cTn id="47" dur="500"/>
                                        <p:tgtEl>
                                          <p:spTgt spid="11267">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2" fill="hold" grpId="0" nodeType="clickEffect">
                                  <p:stCondLst>
                                    <p:cond delay="0"/>
                                  </p:stCondLst>
                                  <p:childTnLst>
                                    <p:set>
                                      <p:cBhvr>
                                        <p:cTn id="51" dur="1" fill="hold">
                                          <p:stCondLst>
                                            <p:cond delay="0"/>
                                          </p:stCondLst>
                                        </p:cTn>
                                        <p:tgtEl>
                                          <p:spTgt spid="11267">
                                            <p:txEl>
                                              <p:pRg st="10" end="10"/>
                                            </p:txEl>
                                          </p:spTgt>
                                        </p:tgtEl>
                                        <p:attrNameLst>
                                          <p:attrName>style.visibility</p:attrName>
                                        </p:attrNameLst>
                                      </p:cBhvr>
                                      <p:to>
                                        <p:strVal val="visible"/>
                                      </p:to>
                                    </p:set>
                                    <p:animEffect transition="in" filter="wipe(right)">
                                      <p:cBhvr>
                                        <p:cTn id="52" dur="500"/>
                                        <p:tgtEl>
                                          <p:spTgt spid="1126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uiExpand="1"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685800" y="2362200"/>
            <a:ext cx="7772400" cy="1600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8000" b="1" i="1" u="none" strike="noStrike" kern="0" cap="none" spc="0" normalizeH="0" baseline="0" noProof="0" dirty="0">
                <a:ln>
                  <a:noFill/>
                </a:ln>
                <a:solidFill>
                  <a:srgbClr val="CC0000"/>
                </a:solidFill>
                <a:effectLst>
                  <a:outerShdw blurRad="38100" dist="38100" dir="2700000" algn="tl">
                    <a:srgbClr val="C0C0C0"/>
                  </a:outerShdw>
                </a:effectLst>
                <a:uLnTx/>
                <a:uFillTx/>
                <a:latin typeface="Times New Roman" pitchFamily="18" charset="0"/>
                <a:ea typeface="+mj-ea"/>
                <a:cs typeface="+mj-cs"/>
              </a:rPr>
              <a:t>“</a:t>
            </a:r>
            <a:r>
              <a:rPr kumimoji="0" lang="en-US" sz="9600" b="1" i="0" u="none" strike="noStrike" kern="0" cap="none" spc="0" normalizeH="0" baseline="0" noProof="0" dirty="0" err="1">
                <a:ln>
                  <a:noFill/>
                </a:ln>
                <a:solidFill>
                  <a:srgbClr val="CC0000"/>
                </a:solidFill>
                <a:effectLst>
                  <a:outerShdw blurRad="38100" dist="38100" dir="2700000" algn="tl">
                    <a:srgbClr val="C0C0C0"/>
                  </a:outerShdw>
                </a:effectLst>
                <a:uLnTx/>
                <a:uFillTx/>
                <a:latin typeface="Times New Roman" pitchFamily="18" charset="0"/>
                <a:ea typeface="+mj-ea"/>
                <a:cs typeface="+mj-cs"/>
              </a:rPr>
              <a:t>Watchlist</a:t>
            </a:r>
            <a:r>
              <a:rPr kumimoji="0" lang="en-US" sz="8000" b="1" i="1" u="none" strike="noStrike" kern="0" cap="none" spc="0" normalizeH="0" baseline="0" noProof="0" dirty="0">
                <a:ln>
                  <a:noFill/>
                </a:ln>
                <a:solidFill>
                  <a:srgbClr val="CC0000"/>
                </a:solidFill>
                <a:effectLst>
                  <a:outerShdw blurRad="38100" dist="38100" dir="2700000" algn="tl">
                    <a:srgbClr val="C0C0C0"/>
                  </a:outerShdw>
                </a:effectLst>
                <a:uLnTx/>
                <a:uFillTx/>
                <a:latin typeface="Times New Roman" pitchFamily="18" charset="0"/>
                <a:ea typeface="+mj-ea"/>
                <a:cs typeface="+mj-cs"/>
              </a:rPr>
              <a:t>”</a:t>
            </a:r>
            <a:endParaRPr kumimoji="0" lang="en-US" sz="1800" b="1" i="1" u="none" strike="noStrike" kern="0" cap="none" spc="0" normalizeH="0" baseline="0" noProof="0" dirty="0">
              <a:ln>
                <a:noFill/>
              </a:ln>
              <a:solidFill>
                <a:srgbClr val="CC0000"/>
              </a:solidFill>
              <a:effectLst>
                <a:outerShdw blurRad="38100" dist="38100" dir="2700000" algn="tl">
                  <a:srgbClr val="C0C0C0"/>
                </a:outerShdw>
              </a:effectLst>
              <a:uLnTx/>
              <a:uFillTx/>
              <a:latin typeface="Times New Roman" pitchFamily="18" charset="0"/>
              <a:ea typeface="+mj-ea"/>
              <a:cs typeface="+mj-cs"/>
            </a:endParaRPr>
          </a:p>
        </p:txBody>
      </p:sp>
      <p:pic>
        <p:nvPicPr>
          <p:cNvPr id="4" name="Picture 4" descr="logo1"/>
          <p:cNvPicPr>
            <a:picLocks noChangeAspect="1" noChangeArrowheads="1"/>
          </p:cNvPicPr>
          <p:nvPr/>
        </p:nvPicPr>
        <p:blipFill>
          <a:blip r:embed="rId2"/>
          <a:srcRect/>
          <a:stretch>
            <a:fillRect/>
          </a:stretch>
        </p:blipFill>
        <p:spPr bwMode="auto">
          <a:xfrm>
            <a:off x="8077200" y="0"/>
            <a:ext cx="1066800" cy="67310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bwMode="auto">
          <a:xfrm>
            <a:off x="0" y="685800"/>
            <a:ext cx="8610600" cy="914400"/>
          </a:xfrm>
          <a:prstGeom prst="rect">
            <a:avLst/>
          </a:prstGeom>
          <a:noFill/>
          <a:ln w="9525">
            <a:solidFill>
              <a:schemeClr val="accent2">
                <a:lumMod val="60000"/>
                <a:lumOff val="40000"/>
              </a:schemeClr>
            </a:solidFill>
            <a:miter lim="800000"/>
            <a:headEnd/>
            <a:tailEnd/>
          </a:ln>
          <a:effectLst/>
        </p:spPr>
        <p:txBody>
          <a:bodyPr vert="horz" wrap="square" lIns="91440" tIns="45720" rIns="91440" bIns="45720" numCol="1" anchor="ctr"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defRPr/>
            </a:pPr>
            <a:r>
              <a:rPr lang="en-GB" sz="3200" kern="0" dirty="0">
                <a:solidFill>
                  <a:schemeClr val="accent2"/>
                </a:solidFill>
                <a:latin typeface="+mj-lt"/>
                <a:ea typeface="+mj-ea"/>
                <a:cs typeface="+mj-cs"/>
              </a:rPr>
              <a:t>RDC </a:t>
            </a:r>
            <a:r>
              <a:rPr kumimoji="0" lang="en-GB" sz="3200" b="0" i="0" u="none" strike="noStrike" kern="0" cap="none" spc="0" normalizeH="0" baseline="0" noProof="0" dirty="0">
                <a:ln>
                  <a:noFill/>
                </a:ln>
                <a:solidFill>
                  <a:schemeClr val="accent2"/>
                </a:solidFill>
                <a:effectLst/>
                <a:uLnTx/>
                <a:uFillTx/>
                <a:latin typeface="+mj-lt"/>
                <a:ea typeface="+mj-ea"/>
                <a:cs typeface="+mj-cs"/>
              </a:rPr>
              <a:t> </a:t>
            </a:r>
            <a:r>
              <a:rPr kumimoji="0" lang="en-GB" sz="3200" b="0" i="0" u="none" strike="noStrike" kern="0" cap="none" spc="0" normalizeH="0" baseline="0" noProof="0" dirty="0" err="1">
                <a:ln>
                  <a:noFill/>
                </a:ln>
                <a:solidFill>
                  <a:schemeClr val="accent2"/>
                </a:solidFill>
                <a:effectLst/>
                <a:uLnTx/>
                <a:uFillTx/>
                <a:latin typeface="+mj-lt"/>
                <a:ea typeface="+mj-ea"/>
                <a:cs typeface="+mj-cs"/>
              </a:rPr>
              <a:t>Watchlist</a:t>
            </a:r>
            <a:r>
              <a:rPr kumimoji="0" lang="en-GB" sz="3200" b="0" i="0" u="none" strike="noStrike" kern="0" cap="none" spc="0" normalizeH="0" baseline="0" noProof="0" dirty="0">
                <a:ln>
                  <a:noFill/>
                </a:ln>
                <a:solidFill>
                  <a:schemeClr val="accent2"/>
                </a:solidFill>
                <a:effectLst/>
                <a:uLnTx/>
                <a:uFillTx/>
                <a:latin typeface="+mj-lt"/>
                <a:ea typeface="+mj-ea"/>
                <a:cs typeface="+mj-cs"/>
              </a:rPr>
              <a:t> Global Research Team</a:t>
            </a:r>
          </a:p>
        </p:txBody>
      </p:sp>
      <p:sp>
        <p:nvSpPr>
          <p:cNvPr id="4" name="Rectangle 3"/>
          <p:cNvSpPr txBox="1">
            <a:spLocks noChangeArrowheads="1"/>
          </p:cNvSpPr>
          <p:nvPr/>
        </p:nvSpPr>
        <p:spPr bwMode="auto">
          <a:xfrm>
            <a:off x="152400" y="1752600"/>
            <a:ext cx="8839200" cy="4648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0" lang="en-GB" sz="2800" b="0" i="0" u="none" strike="noStrike" kern="0" cap="none" spc="0" normalizeH="0" baseline="0" noProof="0" dirty="0">
                <a:ln>
                  <a:noFill/>
                </a:ln>
                <a:solidFill>
                  <a:schemeClr val="tx1"/>
                </a:solidFill>
                <a:effectLst/>
                <a:uLnTx/>
                <a:uFillTx/>
                <a:latin typeface="+mn-lt"/>
                <a:ea typeface="+mn-ea"/>
                <a:cs typeface="+mn-cs"/>
              </a:rPr>
              <a:t>Global Research centres</a:t>
            </a:r>
          </a:p>
          <a:p>
            <a:pPr marL="742950" marR="0" lvl="1" indent="-285750" algn="l" defTabSz="914400" rtl="0" eaLnBrk="1" fontAlgn="base" latinLnBrk="0" hangingPunct="1">
              <a:lnSpc>
                <a:spcPct val="100000"/>
              </a:lnSpc>
              <a:spcBef>
                <a:spcPct val="20000"/>
              </a:spcBef>
              <a:spcAft>
                <a:spcPct val="0"/>
              </a:spcAft>
              <a:buClrTx/>
              <a:buSzTx/>
              <a:buFontTx/>
              <a:buChar char="–"/>
              <a:tabLst/>
              <a:defRPr/>
            </a:pPr>
            <a:r>
              <a:rPr kumimoji="0" lang="en-GB" sz="2200" b="0" i="0" u="none" strike="noStrike" kern="0" cap="none" spc="0" normalizeH="0" baseline="0" noProof="0" dirty="0">
                <a:ln>
                  <a:noFill/>
                </a:ln>
                <a:solidFill>
                  <a:schemeClr val="accent6">
                    <a:lumMod val="60000"/>
                    <a:lumOff val="40000"/>
                  </a:schemeClr>
                </a:solidFill>
                <a:effectLst/>
                <a:uLnTx/>
                <a:uFillTx/>
                <a:latin typeface="+mn-lt"/>
              </a:rPr>
              <a:t>Sanction list research carried out in all 5 centres</a:t>
            </a:r>
          </a:p>
          <a:p>
            <a:pPr marL="742950" marR="0" lvl="1" indent="-285750" algn="l" defTabSz="914400" rtl="0" eaLnBrk="1" fontAlgn="base" latinLnBrk="0" hangingPunct="1">
              <a:lnSpc>
                <a:spcPct val="100000"/>
              </a:lnSpc>
              <a:spcBef>
                <a:spcPct val="20000"/>
              </a:spcBef>
              <a:spcAft>
                <a:spcPct val="0"/>
              </a:spcAft>
              <a:buClrTx/>
              <a:buSzTx/>
              <a:buFontTx/>
              <a:buChar char="–"/>
              <a:tabLst/>
              <a:defRPr/>
            </a:pPr>
            <a:r>
              <a:rPr kumimoji="0" lang="en-GB" sz="2200" b="0" i="0" u="none" strike="noStrike" kern="0" cap="none" spc="0" normalizeH="0" baseline="0" noProof="0" dirty="0">
                <a:ln>
                  <a:noFill/>
                </a:ln>
                <a:solidFill>
                  <a:schemeClr val="accent6">
                    <a:lumMod val="60000"/>
                    <a:lumOff val="40000"/>
                  </a:schemeClr>
                </a:solidFill>
                <a:effectLst/>
                <a:uLnTx/>
                <a:uFillTx/>
                <a:latin typeface="+mn-lt"/>
              </a:rPr>
              <a:t>Ensures 24 hour monitoring of the sanction list content</a:t>
            </a:r>
          </a:p>
          <a:p>
            <a:pPr marL="1143000" marR="0" lvl="2" indent="-228600" algn="l" defTabSz="914400" rtl="0" eaLnBrk="1" fontAlgn="base" latinLnBrk="0" hangingPunct="1">
              <a:lnSpc>
                <a:spcPct val="100000"/>
              </a:lnSpc>
              <a:spcBef>
                <a:spcPct val="20000"/>
              </a:spcBef>
              <a:spcAft>
                <a:spcPct val="0"/>
              </a:spcAft>
              <a:buClrTx/>
              <a:buSzTx/>
              <a:buFontTx/>
              <a:buChar char="•"/>
              <a:tabLst/>
              <a:defRPr/>
            </a:pPr>
            <a:r>
              <a:rPr kumimoji="0" lang="en-GB" sz="2200" b="0" i="0" u="none" strike="noStrike" kern="0" cap="none" spc="0" normalizeH="0" baseline="0" noProof="0" dirty="0">
                <a:ln>
                  <a:noFill/>
                </a:ln>
                <a:solidFill>
                  <a:schemeClr val="accent6">
                    <a:lumMod val="60000"/>
                    <a:lumOff val="40000"/>
                  </a:schemeClr>
                </a:solidFill>
                <a:effectLst/>
                <a:uLnTx/>
                <a:uFillTx/>
                <a:latin typeface="+mn-lt"/>
              </a:rPr>
              <a:t>“Follow the Sun” model.</a:t>
            </a:r>
          </a:p>
          <a:p>
            <a:pPr marL="742950" marR="0" lvl="1" indent="-285750" algn="l" defTabSz="914400" rtl="0" eaLnBrk="1" fontAlgn="base" latinLnBrk="0" hangingPunct="1">
              <a:lnSpc>
                <a:spcPct val="100000"/>
              </a:lnSpc>
              <a:spcBef>
                <a:spcPct val="20000"/>
              </a:spcBef>
              <a:spcAft>
                <a:spcPct val="0"/>
              </a:spcAft>
              <a:buClrTx/>
              <a:buSzTx/>
              <a:buFontTx/>
              <a:buChar char="–"/>
              <a:tabLst/>
              <a:defRPr/>
            </a:pPr>
            <a:r>
              <a:rPr kumimoji="0" lang="en-GB" sz="2200" b="0" i="0" u="none" strike="noStrike" kern="0" cap="none" spc="0" normalizeH="0" baseline="0" noProof="0" dirty="0">
                <a:ln>
                  <a:noFill/>
                </a:ln>
                <a:solidFill>
                  <a:schemeClr val="accent6">
                    <a:lumMod val="60000"/>
                    <a:lumOff val="40000"/>
                  </a:schemeClr>
                </a:solidFill>
                <a:effectLst/>
                <a:uLnTx/>
                <a:uFillTx/>
                <a:latin typeface="+mn-lt"/>
              </a:rPr>
              <a:t>Large list updates are being progressed by all centres</a:t>
            </a:r>
          </a:p>
          <a:p>
            <a:pPr marL="742950" marR="0" lvl="1" indent="-285750" algn="l" defTabSz="914400" rtl="0" eaLnBrk="1" fontAlgn="base" latinLnBrk="0" hangingPunct="1">
              <a:lnSpc>
                <a:spcPct val="100000"/>
              </a:lnSpc>
              <a:spcBef>
                <a:spcPct val="20000"/>
              </a:spcBef>
              <a:spcAft>
                <a:spcPct val="0"/>
              </a:spcAft>
              <a:buClrTx/>
              <a:buSzTx/>
              <a:buFontTx/>
              <a:buChar char="–"/>
              <a:tabLst/>
              <a:defRPr/>
            </a:pPr>
            <a:r>
              <a:rPr kumimoji="0" lang="en-GB" sz="2200" b="0" i="0" u="none" strike="noStrike" kern="0" cap="none" spc="0" normalizeH="0" baseline="0" noProof="0" dirty="0">
                <a:ln>
                  <a:noFill/>
                </a:ln>
                <a:solidFill>
                  <a:schemeClr val="accent6">
                    <a:lumMod val="60000"/>
                    <a:lumOff val="40000"/>
                  </a:schemeClr>
                </a:solidFill>
                <a:effectLst/>
                <a:uLnTx/>
                <a:uFillTx/>
                <a:latin typeface="+mn-lt"/>
              </a:rPr>
              <a:t>Our clients benefit from this constant monitoring</a:t>
            </a:r>
          </a:p>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0" lang="en-GB" sz="2800" b="0" i="0" u="none" strike="noStrike" kern="0" cap="none" spc="0" normalizeH="0" baseline="0" noProof="0" dirty="0">
                <a:ln>
                  <a:noFill/>
                </a:ln>
                <a:solidFill>
                  <a:schemeClr val="tx1"/>
                </a:solidFill>
                <a:effectLst/>
                <a:uLnTx/>
                <a:uFillTx/>
                <a:latin typeface="+mn-lt"/>
                <a:ea typeface="+mn-ea"/>
                <a:cs typeface="+mn-cs"/>
              </a:rPr>
              <a:t>Proactive and reactive research methodology</a:t>
            </a:r>
          </a:p>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0" lang="en-GB" sz="2800" b="0" i="0" u="none" strike="noStrike" kern="0" cap="none" spc="0" normalizeH="0" baseline="0" noProof="0" dirty="0">
                <a:ln>
                  <a:noFill/>
                </a:ln>
                <a:solidFill>
                  <a:schemeClr val="tx1"/>
                </a:solidFill>
                <a:effectLst/>
                <a:uLnTx/>
                <a:uFillTx/>
                <a:latin typeface="+mn-lt"/>
                <a:ea typeface="+mn-ea"/>
                <a:cs typeface="+mn-cs"/>
              </a:rPr>
              <a:t>Over 40 languages spoken fluently</a:t>
            </a:r>
          </a:p>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0" lang="en-GB" sz="2800" b="0" i="0" u="none" strike="noStrike" kern="0" cap="none" spc="0" normalizeH="0" baseline="0" noProof="0" dirty="0">
                <a:ln>
                  <a:noFill/>
                </a:ln>
                <a:solidFill>
                  <a:schemeClr val="tx1"/>
                </a:solidFill>
                <a:effectLst/>
                <a:uLnTx/>
                <a:uFillTx/>
                <a:latin typeface="+mn-lt"/>
                <a:ea typeface="+mn-ea"/>
                <a:cs typeface="+mn-cs"/>
              </a:rPr>
              <a:t>Fluency in English for all staff</a:t>
            </a:r>
          </a:p>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0" lang="en-GB" sz="3200" b="0" i="0" u="none" strike="noStrike" kern="0" cap="none" spc="0" normalizeH="0" baseline="0" noProof="0" dirty="0">
              <a:ln>
                <a:noFill/>
              </a:ln>
              <a:solidFill>
                <a:schemeClr val="tx1"/>
              </a:solidFill>
              <a:effectLst/>
              <a:uLnTx/>
              <a:uFillTx/>
              <a:latin typeface="+mn-lt"/>
              <a:ea typeface="+mn-ea"/>
              <a:cs typeface="+mn-cs"/>
            </a:endParaRPr>
          </a:p>
          <a:p>
            <a:pPr marL="742950" marR="0" lvl="1" indent="-285750" algn="l" defTabSz="914400" rtl="0" eaLnBrk="1" fontAlgn="base" latinLnBrk="0" hangingPunct="1">
              <a:lnSpc>
                <a:spcPct val="100000"/>
              </a:lnSpc>
              <a:spcBef>
                <a:spcPct val="20000"/>
              </a:spcBef>
              <a:spcAft>
                <a:spcPct val="0"/>
              </a:spcAft>
              <a:buClrTx/>
              <a:buSzTx/>
              <a:buFontTx/>
              <a:buChar char="–"/>
              <a:tabLst/>
              <a:defRPr/>
            </a:pPr>
            <a:endParaRPr kumimoji="0" lang="en-GB" sz="2800" b="0" i="0" u="none" strike="noStrike" kern="0" cap="none" spc="0" normalizeH="0" baseline="0" noProof="0" dirty="0">
              <a:ln>
                <a:noFill/>
              </a:ln>
              <a:solidFill>
                <a:schemeClr val="tx1"/>
              </a:solidFill>
              <a:effectLst/>
              <a:uLnTx/>
              <a:uFillTx/>
              <a:latin typeface="+mn-l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2"/>
          <p:cNvSpPr>
            <a:spLocks noGrp="1" noChangeArrowheads="1"/>
          </p:cNvSpPr>
          <p:nvPr>
            <p:ph type="title" idx="4294967295"/>
          </p:nvPr>
        </p:nvSpPr>
        <p:spPr>
          <a:xfrm>
            <a:off x="381000" y="381000"/>
            <a:ext cx="5410200" cy="914400"/>
          </a:xfrm>
          <a:ln>
            <a:solidFill>
              <a:schemeClr val="accent2">
                <a:lumMod val="60000"/>
                <a:lumOff val="40000"/>
              </a:schemeClr>
            </a:solidFill>
          </a:ln>
        </p:spPr>
        <p:txBody>
          <a:bodyPr/>
          <a:lstStyle/>
          <a:p>
            <a:pPr algn="l"/>
            <a:r>
              <a:rPr lang="en-GB" dirty="0"/>
              <a:t>Focus on quality</a:t>
            </a:r>
          </a:p>
        </p:txBody>
      </p:sp>
      <p:sp>
        <p:nvSpPr>
          <p:cNvPr id="14" name="Rectangle 3"/>
          <p:cNvSpPr txBox="1">
            <a:spLocks noChangeArrowheads="1"/>
          </p:cNvSpPr>
          <p:nvPr/>
        </p:nvSpPr>
        <p:spPr bwMode="auto">
          <a:xfrm>
            <a:off x="228600" y="1447800"/>
            <a:ext cx="8721725" cy="5033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5000"/>
              </a:lnSpc>
              <a:spcBef>
                <a:spcPct val="20000"/>
              </a:spcBef>
              <a:spcAft>
                <a:spcPct val="0"/>
              </a:spcAft>
              <a:buClrTx/>
              <a:buSzTx/>
              <a:buFontTx/>
              <a:buChar char="•"/>
              <a:tabLst/>
              <a:defRPr/>
            </a:pPr>
            <a:r>
              <a:rPr kumimoji="0" lang="en-GB" sz="1800" b="0" i="0" u="none" strike="noStrike" kern="0" cap="none" spc="0" normalizeH="0" baseline="0" noProof="0" dirty="0">
                <a:ln>
                  <a:noFill/>
                </a:ln>
                <a:solidFill>
                  <a:schemeClr val="tx1"/>
                </a:solidFill>
                <a:effectLst/>
                <a:uLnTx/>
                <a:uFillTx/>
                <a:latin typeface="+mn-lt"/>
                <a:ea typeface="+mn-ea"/>
                <a:cs typeface="+mn-cs"/>
              </a:rPr>
              <a:t>Dedicated quality team focused on data integrity, conformity with data protection law and quality management</a:t>
            </a:r>
          </a:p>
          <a:p>
            <a:pPr marL="342900" marR="0" lvl="0" indent="-342900" algn="l" defTabSz="914400" rtl="0" eaLnBrk="1" fontAlgn="base" latinLnBrk="0" hangingPunct="1">
              <a:lnSpc>
                <a:spcPct val="105000"/>
              </a:lnSpc>
              <a:spcBef>
                <a:spcPct val="20000"/>
              </a:spcBef>
              <a:spcAft>
                <a:spcPct val="0"/>
              </a:spcAft>
              <a:buClrTx/>
              <a:buSzTx/>
              <a:buFont typeface="Wingdings" pitchFamily="2" charset="2"/>
              <a:buNone/>
              <a:tabLst/>
              <a:defRPr/>
            </a:pPr>
            <a:endParaRPr kumimoji="0" lang="en-GB" sz="18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5000"/>
              </a:lnSpc>
              <a:spcBef>
                <a:spcPct val="20000"/>
              </a:spcBef>
              <a:spcAft>
                <a:spcPct val="0"/>
              </a:spcAft>
              <a:buClrTx/>
              <a:buSzTx/>
              <a:buFontTx/>
              <a:buChar char="•"/>
              <a:tabLst/>
              <a:defRPr/>
            </a:pPr>
            <a:r>
              <a:rPr kumimoji="0" lang="en-GB" sz="1800" b="0" i="0" u="none" strike="noStrike" kern="0" cap="none" spc="0" normalizeH="0" baseline="0" noProof="0" dirty="0" err="1">
                <a:ln>
                  <a:noFill/>
                </a:ln>
                <a:solidFill>
                  <a:schemeClr val="tx1"/>
                </a:solidFill>
                <a:effectLst/>
                <a:uLnTx/>
                <a:uFillTx/>
                <a:latin typeface="+mn-lt"/>
                <a:ea typeface="+mn-ea"/>
                <a:cs typeface="+mn-cs"/>
              </a:rPr>
              <a:t>Watchlist</a:t>
            </a:r>
            <a:r>
              <a:rPr kumimoji="0" lang="en-GB" sz="1800" b="0" i="0" u="none" strike="noStrike" kern="0" cap="none" spc="0" normalizeH="0" baseline="0" noProof="0" dirty="0">
                <a:ln>
                  <a:noFill/>
                </a:ln>
                <a:solidFill>
                  <a:schemeClr val="tx1"/>
                </a:solidFill>
                <a:effectLst/>
                <a:uLnTx/>
                <a:uFillTx/>
                <a:latin typeface="+mn-lt"/>
                <a:ea typeface="+mn-ea"/>
                <a:cs typeface="+mn-cs"/>
              </a:rPr>
              <a:t> content regularly monitored to ensure that it meets four key quality criteria</a:t>
            </a:r>
          </a:p>
          <a:p>
            <a:pPr marL="742950" marR="0" lvl="1" indent="-285750" algn="l" defTabSz="914400" rtl="0" eaLnBrk="1" fontAlgn="base" latinLnBrk="0" hangingPunct="1">
              <a:lnSpc>
                <a:spcPct val="105000"/>
              </a:lnSpc>
              <a:spcBef>
                <a:spcPct val="20000"/>
              </a:spcBef>
              <a:spcAft>
                <a:spcPct val="0"/>
              </a:spcAft>
              <a:buClrTx/>
              <a:buSzTx/>
              <a:buFontTx/>
              <a:buChar char="–"/>
              <a:tabLst/>
              <a:defRPr/>
            </a:pPr>
            <a:r>
              <a:rPr kumimoji="0" lang="en-GB" sz="1800" b="1" i="0" u="none" strike="noStrike" kern="0" cap="none" spc="0" normalizeH="0" baseline="0" noProof="0" dirty="0">
                <a:ln>
                  <a:noFill/>
                </a:ln>
                <a:solidFill>
                  <a:schemeClr val="tx1"/>
                </a:solidFill>
                <a:effectLst/>
                <a:uLnTx/>
                <a:uFillTx/>
                <a:latin typeface="+mn-lt"/>
              </a:rPr>
              <a:t>Accuracy </a:t>
            </a:r>
            <a:r>
              <a:rPr kumimoji="0" lang="en-GB" sz="1800" b="0" i="0" u="none" strike="noStrike" kern="0" cap="none" spc="0" normalizeH="0" baseline="0" noProof="0" dirty="0">
                <a:ln>
                  <a:noFill/>
                </a:ln>
                <a:solidFill>
                  <a:schemeClr val="tx1"/>
                </a:solidFill>
                <a:effectLst/>
                <a:uLnTx/>
                <a:uFillTx/>
                <a:latin typeface="+mn-lt"/>
              </a:rPr>
              <a:t>– the individual’s details are correct</a:t>
            </a:r>
          </a:p>
          <a:p>
            <a:pPr marL="742950" marR="0" lvl="1" indent="-285750" algn="l" defTabSz="914400" rtl="0" eaLnBrk="1" fontAlgn="base" latinLnBrk="0" hangingPunct="1">
              <a:lnSpc>
                <a:spcPct val="105000"/>
              </a:lnSpc>
              <a:spcBef>
                <a:spcPct val="20000"/>
              </a:spcBef>
              <a:spcAft>
                <a:spcPct val="0"/>
              </a:spcAft>
              <a:buClrTx/>
              <a:buSzTx/>
              <a:buFontTx/>
              <a:buChar char="–"/>
              <a:tabLst/>
              <a:defRPr/>
            </a:pPr>
            <a:r>
              <a:rPr kumimoji="0" lang="en-GB" sz="1800" b="1" i="0" u="none" strike="noStrike" kern="0" cap="none" spc="0" normalizeH="0" baseline="0" noProof="0" dirty="0">
                <a:ln>
                  <a:noFill/>
                </a:ln>
                <a:solidFill>
                  <a:schemeClr val="tx1"/>
                </a:solidFill>
                <a:effectLst/>
                <a:uLnTx/>
                <a:uFillTx/>
                <a:latin typeface="+mn-lt"/>
              </a:rPr>
              <a:t>Complete</a:t>
            </a:r>
            <a:r>
              <a:rPr kumimoji="0" lang="en-GB" sz="1800" b="0" i="0" u="none" strike="noStrike" kern="0" cap="none" spc="0" normalizeH="0" baseline="0" noProof="0" dirty="0">
                <a:ln>
                  <a:noFill/>
                </a:ln>
                <a:solidFill>
                  <a:schemeClr val="tx1"/>
                </a:solidFill>
                <a:effectLst/>
                <a:uLnTx/>
                <a:uFillTx/>
                <a:latin typeface="+mn-lt"/>
              </a:rPr>
              <a:t> – all publicly available information fitting the </a:t>
            </a:r>
            <a:r>
              <a:rPr kumimoji="0" lang="en-GB" sz="1800" b="0" i="0" u="none" strike="noStrike" kern="0" cap="none" spc="0" normalizeH="0" baseline="0" noProof="0" dirty="0" err="1">
                <a:ln>
                  <a:noFill/>
                </a:ln>
                <a:solidFill>
                  <a:schemeClr val="tx1"/>
                </a:solidFill>
                <a:effectLst/>
                <a:uLnTx/>
                <a:uFillTx/>
                <a:latin typeface="+mn-lt"/>
              </a:rPr>
              <a:t>Watchlist</a:t>
            </a:r>
            <a:r>
              <a:rPr kumimoji="0" lang="en-GB" sz="1800" b="0" i="0" u="none" strike="noStrike" kern="0" cap="none" spc="0" normalizeH="0" baseline="0" noProof="0" dirty="0">
                <a:ln>
                  <a:noFill/>
                </a:ln>
                <a:solidFill>
                  <a:schemeClr val="tx1"/>
                </a:solidFill>
                <a:effectLst/>
                <a:uLnTx/>
                <a:uFillTx/>
                <a:latin typeface="+mn-lt"/>
              </a:rPr>
              <a:t> criteria is entered on the record</a:t>
            </a:r>
          </a:p>
          <a:p>
            <a:pPr marL="742950" marR="0" lvl="1" indent="-285750" algn="l" defTabSz="914400" rtl="0" eaLnBrk="1" fontAlgn="base" latinLnBrk="0" hangingPunct="1">
              <a:lnSpc>
                <a:spcPct val="105000"/>
              </a:lnSpc>
              <a:spcBef>
                <a:spcPct val="20000"/>
              </a:spcBef>
              <a:spcAft>
                <a:spcPct val="0"/>
              </a:spcAft>
              <a:buClrTx/>
              <a:buSzTx/>
              <a:buFontTx/>
              <a:buChar char="–"/>
              <a:tabLst/>
              <a:defRPr/>
            </a:pPr>
            <a:r>
              <a:rPr kumimoji="0" lang="en-GB" sz="1800" b="1" i="0" u="none" strike="noStrike" kern="0" cap="none" spc="0" normalizeH="0" baseline="0" noProof="0" dirty="0">
                <a:ln>
                  <a:noFill/>
                </a:ln>
                <a:solidFill>
                  <a:schemeClr val="tx1"/>
                </a:solidFill>
                <a:effectLst/>
                <a:uLnTx/>
                <a:uFillTx/>
                <a:latin typeface="+mn-lt"/>
              </a:rPr>
              <a:t>Up to date</a:t>
            </a:r>
            <a:r>
              <a:rPr kumimoji="0" lang="en-GB" sz="1800" b="0" i="0" u="none" strike="noStrike" kern="0" cap="none" spc="0" normalizeH="0" baseline="0" noProof="0" dirty="0">
                <a:ln>
                  <a:noFill/>
                </a:ln>
                <a:solidFill>
                  <a:schemeClr val="tx1"/>
                </a:solidFill>
                <a:effectLst/>
                <a:uLnTx/>
                <a:uFillTx/>
                <a:latin typeface="+mn-lt"/>
              </a:rPr>
              <a:t> – the information is current against our refresh targets</a:t>
            </a:r>
          </a:p>
          <a:p>
            <a:pPr marL="742950" marR="0" lvl="1" indent="-285750" algn="l" defTabSz="914400" rtl="0" eaLnBrk="1" fontAlgn="base" latinLnBrk="0" hangingPunct="1">
              <a:lnSpc>
                <a:spcPct val="105000"/>
              </a:lnSpc>
              <a:spcBef>
                <a:spcPct val="20000"/>
              </a:spcBef>
              <a:spcAft>
                <a:spcPct val="0"/>
              </a:spcAft>
              <a:buClrTx/>
              <a:buSzTx/>
              <a:buFontTx/>
              <a:buChar char="–"/>
              <a:tabLst/>
              <a:defRPr/>
            </a:pPr>
            <a:r>
              <a:rPr kumimoji="0" lang="en-GB" sz="1800" b="1" i="0" u="none" strike="noStrike" kern="0" cap="none" spc="0" normalizeH="0" baseline="0" noProof="0" dirty="0">
                <a:ln>
                  <a:noFill/>
                </a:ln>
                <a:solidFill>
                  <a:schemeClr val="tx1"/>
                </a:solidFill>
                <a:effectLst/>
                <a:uLnTx/>
                <a:uFillTx/>
                <a:latin typeface="+mn-lt"/>
              </a:rPr>
              <a:t>Clear and consistent</a:t>
            </a:r>
            <a:r>
              <a:rPr kumimoji="0" lang="en-GB" sz="1800" b="0" i="0" u="none" strike="noStrike" kern="0" cap="none" spc="0" normalizeH="0" baseline="0" noProof="0" dirty="0">
                <a:ln>
                  <a:noFill/>
                </a:ln>
                <a:solidFill>
                  <a:schemeClr val="tx1"/>
                </a:solidFill>
                <a:effectLst/>
                <a:uLnTx/>
                <a:uFillTx/>
                <a:latin typeface="+mn-lt"/>
              </a:rPr>
              <a:t> categorisation of all records on database</a:t>
            </a:r>
          </a:p>
          <a:p>
            <a:pPr marL="342900" marR="0" lvl="0" indent="-342900" algn="l" defTabSz="914400" rtl="0" eaLnBrk="1" fontAlgn="base" latinLnBrk="0" hangingPunct="1">
              <a:lnSpc>
                <a:spcPct val="105000"/>
              </a:lnSpc>
              <a:spcBef>
                <a:spcPct val="20000"/>
              </a:spcBef>
              <a:spcAft>
                <a:spcPct val="0"/>
              </a:spcAft>
              <a:buClrTx/>
              <a:buSzTx/>
              <a:buFontTx/>
              <a:buChar char="•"/>
              <a:tabLst/>
              <a:defRPr/>
            </a:pPr>
            <a:endParaRPr kumimoji="0" lang="en-GB" sz="18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5000"/>
              </a:lnSpc>
              <a:spcBef>
                <a:spcPct val="20000"/>
              </a:spcBef>
              <a:spcAft>
                <a:spcPct val="0"/>
              </a:spcAft>
              <a:buClrTx/>
              <a:buSzTx/>
              <a:buFontTx/>
              <a:buChar char="•"/>
              <a:tabLst/>
              <a:defRPr/>
            </a:pPr>
            <a:r>
              <a:rPr kumimoji="0" lang="en-GB" sz="1800" b="0" i="0" u="none" strike="noStrike" kern="0" cap="none" spc="0" normalizeH="0" baseline="0" noProof="0" dirty="0">
                <a:ln>
                  <a:noFill/>
                </a:ln>
                <a:solidFill>
                  <a:schemeClr val="tx1"/>
                </a:solidFill>
                <a:effectLst/>
                <a:uLnTx/>
                <a:uFillTx/>
                <a:latin typeface="+mn-lt"/>
                <a:ea typeface="+mn-ea"/>
                <a:cs typeface="+mn-cs"/>
              </a:rPr>
              <a:t>Monthly monitoring of all researchers inputs based on:</a:t>
            </a:r>
          </a:p>
          <a:p>
            <a:pPr marL="742950" marR="0" lvl="1" indent="-285750" algn="l" defTabSz="914400" rtl="0" eaLnBrk="1" fontAlgn="base" latinLnBrk="0" hangingPunct="1">
              <a:lnSpc>
                <a:spcPct val="105000"/>
              </a:lnSpc>
              <a:spcBef>
                <a:spcPct val="20000"/>
              </a:spcBef>
              <a:spcAft>
                <a:spcPct val="0"/>
              </a:spcAft>
              <a:buClrTx/>
              <a:buSzTx/>
              <a:buFontTx/>
              <a:buChar char="–"/>
              <a:tabLst/>
              <a:defRPr/>
            </a:pPr>
            <a:r>
              <a:rPr kumimoji="0" lang="en-GB" sz="1800" b="1" i="0" u="none" strike="noStrike" kern="0" cap="none" spc="0" normalizeH="0" baseline="0" noProof="0" dirty="0">
                <a:ln>
                  <a:noFill/>
                </a:ln>
                <a:solidFill>
                  <a:schemeClr val="tx1"/>
                </a:solidFill>
                <a:effectLst/>
                <a:uLnTx/>
                <a:uFillTx/>
                <a:latin typeface="+mn-lt"/>
              </a:rPr>
              <a:t>Precision – checking the accuracy of information in records</a:t>
            </a:r>
          </a:p>
          <a:p>
            <a:pPr marL="742950" marR="0" lvl="1" indent="-285750" algn="l" defTabSz="914400" rtl="0" eaLnBrk="1" fontAlgn="base" latinLnBrk="0" hangingPunct="1">
              <a:lnSpc>
                <a:spcPct val="105000"/>
              </a:lnSpc>
              <a:spcBef>
                <a:spcPct val="20000"/>
              </a:spcBef>
              <a:spcAft>
                <a:spcPct val="0"/>
              </a:spcAft>
              <a:buClrTx/>
              <a:buSzTx/>
              <a:buFontTx/>
              <a:buChar char="–"/>
              <a:tabLst/>
              <a:defRPr/>
            </a:pPr>
            <a:r>
              <a:rPr kumimoji="0" lang="en-GB" sz="1800" b="1" i="0" u="none" strike="noStrike" kern="0" cap="none" spc="0" normalizeH="0" baseline="0" noProof="0" dirty="0">
                <a:ln>
                  <a:noFill/>
                </a:ln>
                <a:solidFill>
                  <a:schemeClr val="tx1"/>
                </a:solidFill>
                <a:effectLst/>
                <a:uLnTx/>
                <a:uFillTx/>
                <a:latin typeface="+mn-lt"/>
              </a:rPr>
              <a:t>Recall – What is not in the record that could have been</a:t>
            </a:r>
          </a:p>
          <a:p>
            <a:pPr marL="342900" marR="0" lvl="0" indent="-342900" algn="l" defTabSz="914400" rtl="0" eaLnBrk="1" fontAlgn="base" latinLnBrk="0" hangingPunct="1">
              <a:lnSpc>
                <a:spcPct val="75000"/>
              </a:lnSpc>
              <a:spcBef>
                <a:spcPct val="20000"/>
              </a:spcBef>
              <a:spcAft>
                <a:spcPct val="0"/>
              </a:spcAft>
              <a:buClrTx/>
              <a:buSzTx/>
              <a:buFontTx/>
              <a:buChar char="•"/>
              <a:tabLst/>
              <a:defRPr/>
            </a:pPr>
            <a:endParaRPr kumimoji="0" lang="en-GB" sz="20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75000"/>
              </a:lnSpc>
              <a:spcBef>
                <a:spcPct val="20000"/>
              </a:spcBef>
              <a:spcAft>
                <a:spcPct val="0"/>
              </a:spcAft>
              <a:buClrTx/>
              <a:buSzTx/>
              <a:buFontTx/>
              <a:buChar char="•"/>
              <a:tabLst/>
              <a:defRPr/>
            </a:pPr>
            <a:r>
              <a:rPr kumimoji="0" lang="en-GB" sz="1800" b="0" i="0" u="none" strike="noStrike" kern="0" cap="none" spc="0" normalizeH="0" baseline="0" noProof="0" dirty="0">
                <a:ln>
                  <a:noFill/>
                </a:ln>
                <a:solidFill>
                  <a:schemeClr val="tx1"/>
                </a:solidFill>
                <a:effectLst/>
                <a:uLnTx/>
                <a:uFillTx/>
                <a:latin typeface="+mn-lt"/>
                <a:ea typeface="+mn-ea"/>
                <a:cs typeface="+mn-cs"/>
              </a:rPr>
              <a:t>Other proactive checks include - Audits by categories, duplicate checking - inverted names, by date of birth,. </a:t>
            </a:r>
          </a:p>
          <a:p>
            <a:pPr marL="342900" marR="0" lvl="0" indent="-342900" algn="l" defTabSz="914400" rtl="0" eaLnBrk="1" fontAlgn="base" latinLnBrk="0" hangingPunct="1">
              <a:lnSpc>
                <a:spcPct val="105000"/>
              </a:lnSpc>
              <a:spcBef>
                <a:spcPct val="20000"/>
              </a:spcBef>
              <a:spcAft>
                <a:spcPct val="0"/>
              </a:spcAft>
              <a:buClrTx/>
              <a:buSzTx/>
              <a:buFontTx/>
              <a:buChar char="•"/>
              <a:tabLst/>
              <a:defRPr/>
            </a:pPr>
            <a:endParaRPr kumimoji="0" lang="en-GB" sz="18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2"/>
          <p:cNvPicPr>
            <a:picLocks noChangeAspect="1" noChangeArrowheads="1"/>
          </p:cNvPicPr>
          <p:nvPr/>
        </p:nvPicPr>
        <p:blipFill>
          <a:blip r:embed="rId3"/>
          <a:srcRect/>
          <a:stretch>
            <a:fillRect/>
          </a:stretch>
        </p:blipFill>
        <p:spPr bwMode="auto">
          <a:xfrm>
            <a:off x="4429125" y="2852738"/>
            <a:ext cx="4348163" cy="2684462"/>
          </a:xfrm>
          <a:prstGeom prst="rect">
            <a:avLst/>
          </a:prstGeom>
          <a:noFill/>
          <a:ln w="9525">
            <a:noFill/>
            <a:miter lim="800000"/>
            <a:headEnd/>
            <a:tailEnd/>
          </a:ln>
        </p:spPr>
      </p:pic>
      <p:pic>
        <p:nvPicPr>
          <p:cNvPr id="14" name="Picture 4"/>
          <p:cNvPicPr>
            <a:picLocks noChangeAspect="1" noChangeArrowheads="1"/>
          </p:cNvPicPr>
          <p:nvPr/>
        </p:nvPicPr>
        <p:blipFill>
          <a:blip r:embed="rId4"/>
          <a:srcRect/>
          <a:stretch>
            <a:fillRect/>
          </a:stretch>
        </p:blipFill>
        <p:spPr bwMode="auto">
          <a:xfrm>
            <a:off x="4748090" y="1511301"/>
            <a:ext cx="4378325" cy="2163762"/>
          </a:xfrm>
          <a:prstGeom prst="rect">
            <a:avLst/>
          </a:prstGeom>
          <a:noFill/>
          <a:ln w="9525">
            <a:noFill/>
            <a:miter lim="800000"/>
            <a:headEnd/>
            <a:tailEnd/>
          </a:ln>
        </p:spPr>
      </p:pic>
      <p:pic>
        <p:nvPicPr>
          <p:cNvPr id="15" name="Picture 5"/>
          <p:cNvPicPr>
            <a:picLocks noChangeAspect="1" noChangeArrowheads="1"/>
          </p:cNvPicPr>
          <p:nvPr/>
        </p:nvPicPr>
        <p:blipFill>
          <a:blip r:embed="rId5"/>
          <a:srcRect/>
          <a:stretch>
            <a:fillRect/>
          </a:stretch>
        </p:blipFill>
        <p:spPr bwMode="auto">
          <a:xfrm>
            <a:off x="4248089" y="3094770"/>
            <a:ext cx="3054350" cy="3475038"/>
          </a:xfrm>
          <a:prstGeom prst="rect">
            <a:avLst/>
          </a:prstGeom>
          <a:noFill/>
          <a:ln w="9525">
            <a:noFill/>
            <a:miter lim="800000"/>
            <a:headEnd/>
            <a:tailEnd/>
          </a:ln>
        </p:spPr>
      </p:pic>
      <p:sp>
        <p:nvSpPr>
          <p:cNvPr id="18" name="Rectangle 4"/>
          <p:cNvSpPr>
            <a:spLocks noGrp="1" noChangeArrowheads="1"/>
          </p:cNvSpPr>
          <p:nvPr>
            <p:ph type="title" idx="4294967295"/>
          </p:nvPr>
        </p:nvSpPr>
        <p:spPr>
          <a:xfrm>
            <a:off x="381000" y="381000"/>
            <a:ext cx="7772400" cy="914400"/>
          </a:xfrm>
        </p:spPr>
        <p:txBody>
          <a:bodyPr/>
          <a:lstStyle/>
          <a:p>
            <a:r>
              <a:rPr lang="en-GB" sz="2400" dirty="0"/>
              <a:t>What makes RDC </a:t>
            </a:r>
            <a:r>
              <a:rPr lang="en-GB" sz="2400" dirty="0" err="1"/>
              <a:t>Watchlist</a:t>
            </a:r>
            <a:r>
              <a:rPr lang="en-GB" sz="2400" dirty="0"/>
              <a:t> unique?</a:t>
            </a:r>
          </a:p>
        </p:txBody>
      </p:sp>
      <p:sp>
        <p:nvSpPr>
          <p:cNvPr id="19" name="Rectangle 5"/>
          <p:cNvSpPr>
            <a:spLocks noChangeArrowheads="1"/>
          </p:cNvSpPr>
          <p:nvPr/>
        </p:nvSpPr>
        <p:spPr bwMode="auto">
          <a:xfrm>
            <a:off x="-42863" y="1412875"/>
            <a:ext cx="4456113" cy="5067300"/>
          </a:xfrm>
          <a:prstGeom prst="rect">
            <a:avLst/>
          </a:prstGeom>
          <a:noFill/>
          <a:ln w="9525">
            <a:noFill/>
            <a:miter lim="800000"/>
            <a:headEnd/>
            <a:tailEnd/>
          </a:ln>
        </p:spPr>
        <p:txBody>
          <a:bodyPr/>
          <a:lstStyle/>
          <a:p>
            <a:pPr marL="342900" indent="-342900" eaLnBrk="0" hangingPunct="0">
              <a:lnSpc>
                <a:spcPct val="115000"/>
              </a:lnSpc>
              <a:spcAft>
                <a:spcPct val="35000"/>
              </a:spcAft>
            </a:pPr>
            <a:r>
              <a:rPr lang="en-GB" sz="1900" b="1" dirty="0">
                <a:solidFill>
                  <a:srgbClr val="5F5F5F"/>
                </a:solidFill>
              </a:rPr>
              <a:t>Trusted “enterprise wide” by the worlds leading financial institutions</a:t>
            </a:r>
          </a:p>
          <a:p>
            <a:pPr marL="342900" indent="-342900" eaLnBrk="0" hangingPunct="0">
              <a:lnSpc>
                <a:spcPct val="115000"/>
              </a:lnSpc>
              <a:spcAft>
                <a:spcPct val="35000"/>
              </a:spcAft>
            </a:pPr>
            <a:r>
              <a:rPr lang="en-GB" sz="1900" b="1" dirty="0">
                <a:solidFill>
                  <a:srgbClr val="5F5F5F"/>
                </a:solidFill>
              </a:rPr>
              <a:t>Our coverage definitions &amp; research methodology</a:t>
            </a:r>
          </a:p>
          <a:p>
            <a:pPr marL="342900" indent="-342900" eaLnBrk="0" hangingPunct="0">
              <a:lnSpc>
                <a:spcPct val="115000"/>
              </a:lnSpc>
              <a:spcAft>
                <a:spcPct val="35000"/>
              </a:spcAft>
            </a:pPr>
            <a:r>
              <a:rPr lang="en-GB" sz="1900" b="1" dirty="0">
                <a:solidFill>
                  <a:srgbClr val="5F5F5F"/>
                </a:solidFill>
              </a:rPr>
              <a:t>Cleanly formatted and structured data</a:t>
            </a:r>
          </a:p>
          <a:p>
            <a:pPr marL="342900" indent="-342900" eaLnBrk="0" hangingPunct="0">
              <a:lnSpc>
                <a:spcPct val="115000"/>
              </a:lnSpc>
              <a:spcAft>
                <a:spcPct val="35000"/>
              </a:spcAft>
            </a:pPr>
            <a:r>
              <a:rPr lang="en-GB" sz="1900" b="1" dirty="0">
                <a:solidFill>
                  <a:srgbClr val="5F5F5F"/>
                </a:solidFill>
              </a:rPr>
              <a:t>The skills and standards of our dedicated global  research team</a:t>
            </a:r>
          </a:p>
          <a:p>
            <a:pPr marL="342900" indent="-342900" eaLnBrk="0" hangingPunct="0">
              <a:lnSpc>
                <a:spcPct val="115000"/>
              </a:lnSpc>
              <a:spcAft>
                <a:spcPct val="35000"/>
              </a:spcAft>
            </a:pPr>
            <a:r>
              <a:rPr lang="en-GB" sz="1900" b="1" dirty="0">
                <a:solidFill>
                  <a:srgbClr val="5F5F5F"/>
                </a:solidFill>
              </a:rPr>
              <a:t>Access to unique information resources </a:t>
            </a:r>
          </a:p>
          <a:p>
            <a:pPr marL="342900" indent="-342900" eaLnBrk="0" hangingPunct="0">
              <a:lnSpc>
                <a:spcPct val="115000"/>
              </a:lnSpc>
              <a:spcAft>
                <a:spcPct val="35000"/>
              </a:spcAft>
            </a:pPr>
            <a:endParaRPr lang="en-GB" sz="1900" b="1" dirty="0">
              <a:solidFill>
                <a:srgbClr val="5F5F5F"/>
              </a:solidFill>
            </a:endParaRPr>
          </a:p>
        </p:txBody>
      </p:sp>
      <p:pic>
        <p:nvPicPr>
          <p:cNvPr id="20" name="Picture 10"/>
          <p:cNvPicPr>
            <a:picLocks noChangeAspect="1" noChangeArrowheads="1"/>
          </p:cNvPicPr>
          <p:nvPr/>
        </p:nvPicPr>
        <p:blipFill>
          <a:blip r:embed="rId6"/>
          <a:srcRect/>
          <a:stretch>
            <a:fillRect/>
          </a:stretch>
        </p:blipFill>
        <p:spPr bwMode="auto">
          <a:xfrm>
            <a:off x="6127750" y="3544888"/>
            <a:ext cx="2527300" cy="299561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fade">
                                      <p:cBhvr>
                                        <p:cTn id="7" dur="1000"/>
                                        <p:tgtEl>
                                          <p:spTgt spid="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9">
                                            <p:txEl>
                                              <p:pRg st="1" end="1"/>
                                            </p:txEl>
                                          </p:spTgt>
                                        </p:tgtEl>
                                        <p:attrNameLst>
                                          <p:attrName>style.visibility</p:attrName>
                                        </p:attrNameLst>
                                      </p:cBhvr>
                                      <p:to>
                                        <p:strVal val="visible"/>
                                      </p:to>
                                    </p:set>
                                    <p:animEffect transition="in" filter="fade">
                                      <p:cBhvr>
                                        <p:cTn id="12" dur="1000"/>
                                        <p:tgtEl>
                                          <p:spTgt spid="19">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fade">
                                      <p:cBhvr>
                                        <p:cTn id="15" dur="1000"/>
                                        <p:tgtEl>
                                          <p:spTgt spid="14"/>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9">
                                            <p:txEl>
                                              <p:pRg st="2" end="2"/>
                                            </p:txEl>
                                          </p:spTgt>
                                        </p:tgtEl>
                                        <p:attrNameLst>
                                          <p:attrName>style.visibility</p:attrName>
                                        </p:attrNameLst>
                                      </p:cBhvr>
                                      <p:to>
                                        <p:strVal val="visible"/>
                                      </p:to>
                                    </p:set>
                                    <p:animEffect transition="in" filter="fade">
                                      <p:cBhvr>
                                        <p:cTn id="20" dur="1000"/>
                                        <p:tgtEl>
                                          <p:spTgt spid="19">
                                            <p:txEl>
                                              <p:pRg st="2" end="2"/>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20"/>
                                        </p:tgtEl>
                                        <p:attrNameLst>
                                          <p:attrName>style.visibility</p:attrName>
                                        </p:attrNameLst>
                                      </p:cBhvr>
                                      <p:to>
                                        <p:strVal val="visible"/>
                                      </p:to>
                                    </p:set>
                                    <p:animEffect transition="in" filter="fade">
                                      <p:cBhvr>
                                        <p:cTn id="23" dur="2000"/>
                                        <p:tgtEl>
                                          <p:spTgt spid="20"/>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9">
                                            <p:txEl>
                                              <p:pRg st="3" end="3"/>
                                            </p:txEl>
                                          </p:spTgt>
                                        </p:tgtEl>
                                        <p:attrNameLst>
                                          <p:attrName>style.visibility</p:attrName>
                                        </p:attrNameLst>
                                      </p:cBhvr>
                                      <p:to>
                                        <p:strVal val="visible"/>
                                      </p:to>
                                    </p:set>
                                    <p:animEffect transition="in" filter="fade">
                                      <p:cBhvr>
                                        <p:cTn id="28" dur="1000"/>
                                        <p:tgtEl>
                                          <p:spTgt spid="19">
                                            <p:txEl>
                                              <p:pRg st="3" end="3"/>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fade">
                                      <p:cBhvr>
                                        <p:cTn id="31" dur="1000"/>
                                        <p:tgtEl>
                                          <p:spTgt spid="12"/>
                                        </p:tgtEl>
                                      </p:cBhvr>
                                    </p:animEffect>
                                  </p:childTnLst>
                                </p:cTn>
                              </p:par>
                              <p:par>
                                <p:cTn id="32" presetID="10" presetClass="exit" presetSubtype="0" fill="hold" nodeType="withEffect">
                                  <p:stCondLst>
                                    <p:cond delay="0"/>
                                  </p:stCondLst>
                                  <p:childTnLst>
                                    <p:animEffect transition="out" filter="fade">
                                      <p:cBhvr>
                                        <p:cTn id="33" dur="1000"/>
                                        <p:tgtEl>
                                          <p:spTgt spid="20"/>
                                        </p:tgtEl>
                                      </p:cBhvr>
                                    </p:animEffect>
                                    <p:set>
                                      <p:cBhvr>
                                        <p:cTn id="34" dur="1" fill="hold">
                                          <p:stCondLst>
                                            <p:cond delay="999"/>
                                          </p:stCondLst>
                                        </p:cTn>
                                        <p:tgtEl>
                                          <p:spTgt spid="20"/>
                                        </p:tgtEl>
                                        <p:attrNameLst>
                                          <p:attrName>style.visibility</p:attrName>
                                        </p:attrNameLst>
                                      </p:cBhvr>
                                      <p:to>
                                        <p:strVal val="hidden"/>
                                      </p:to>
                                    </p:set>
                                  </p:childTnLst>
                                </p:cTn>
                              </p:par>
                              <p:par>
                                <p:cTn id="35" presetID="10" presetClass="exit" presetSubtype="0" fill="hold" nodeType="withEffect">
                                  <p:stCondLst>
                                    <p:cond delay="0"/>
                                  </p:stCondLst>
                                  <p:childTnLst>
                                    <p:animEffect transition="out" filter="fade">
                                      <p:cBhvr>
                                        <p:cTn id="36" dur="1000"/>
                                        <p:tgtEl>
                                          <p:spTgt spid="14"/>
                                        </p:tgtEl>
                                      </p:cBhvr>
                                    </p:animEffect>
                                    <p:set>
                                      <p:cBhvr>
                                        <p:cTn id="37" dur="1" fill="hold">
                                          <p:stCondLst>
                                            <p:cond delay="999"/>
                                          </p:stCondLst>
                                        </p:cTn>
                                        <p:tgtEl>
                                          <p:spTgt spid="14"/>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9">
                                            <p:txEl>
                                              <p:pRg st="4" end="4"/>
                                            </p:txEl>
                                          </p:spTgt>
                                        </p:tgtEl>
                                        <p:attrNameLst>
                                          <p:attrName>style.visibility</p:attrName>
                                        </p:attrNameLst>
                                      </p:cBhvr>
                                      <p:to>
                                        <p:strVal val="visible"/>
                                      </p:to>
                                    </p:set>
                                    <p:animEffect transition="in" filter="fade">
                                      <p:cBhvr>
                                        <p:cTn id="42" dur="1000"/>
                                        <p:tgtEl>
                                          <p:spTgt spid="19">
                                            <p:txEl>
                                              <p:pRg st="4" end="4"/>
                                            </p:txEl>
                                          </p:spTgt>
                                        </p:tgtEl>
                                      </p:cBhvr>
                                    </p:animEffect>
                                  </p:childTnLst>
                                </p:cTn>
                              </p:par>
                              <p:par>
                                <p:cTn id="43" presetID="10" presetClass="entr" presetSubtype="0" fill="hold" nodeType="withEffect">
                                  <p:stCondLst>
                                    <p:cond delay="0"/>
                                  </p:stCondLst>
                                  <p:childTnLst>
                                    <p:set>
                                      <p:cBhvr>
                                        <p:cTn id="44" dur="1" fill="hold">
                                          <p:stCondLst>
                                            <p:cond delay="0"/>
                                          </p:stCondLst>
                                        </p:cTn>
                                        <p:tgtEl>
                                          <p:spTgt spid="15"/>
                                        </p:tgtEl>
                                        <p:attrNameLst>
                                          <p:attrName>style.visibility</p:attrName>
                                        </p:attrNameLst>
                                      </p:cBhvr>
                                      <p:to>
                                        <p:strVal val="visible"/>
                                      </p:to>
                                    </p:set>
                                    <p:animEffect transition="in" filter="fade">
                                      <p:cBhvr>
                                        <p:cTn id="45" dur="1000"/>
                                        <p:tgtEl>
                                          <p:spTgt spid="15"/>
                                        </p:tgtEl>
                                      </p:cBhvr>
                                    </p:animEffect>
                                  </p:childTnLst>
                                </p:cTn>
                              </p:par>
                              <p:par>
                                <p:cTn id="46" presetID="10" presetClass="exit" presetSubtype="0" fill="hold" nodeType="withEffect">
                                  <p:stCondLst>
                                    <p:cond delay="0"/>
                                  </p:stCondLst>
                                  <p:childTnLst>
                                    <p:animEffect transition="out" filter="fade">
                                      <p:cBhvr>
                                        <p:cTn id="47" dur="2000"/>
                                        <p:tgtEl>
                                          <p:spTgt spid="12"/>
                                        </p:tgtEl>
                                      </p:cBhvr>
                                    </p:animEffect>
                                    <p:set>
                                      <p:cBhvr>
                                        <p:cTn id="48" dur="1" fill="hold">
                                          <p:stCondLst>
                                            <p:cond delay="1999"/>
                                          </p:stCondLst>
                                        </p:cTn>
                                        <p:tgtEl>
                                          <p:spTgt spid="12"/>
                                        </p:tgtEl>
                                        <p:attrNameLst>
                                          <p:attrName>style.visibility</p:attrName>
                                        </p:attrNameLst>
                                      </p:cBhvr>
                                      <p:to>
                                        <p:strVal val="hidden"/>
                                      </p:to>
                                    </p:set>
                                  </p:childTnLst>
                                </p:cTn>
                              </p:par>
                              <p:par>
                                <p:cTn id="49" presetID="10" presetClass="exit" presetSubtype="0" fill="hold" nodeType="withEffect">
                                  <p:stCondLst>
                                    <p:cond delay="0"/>
                                  </p:stCondLst>
                                  <p:childTnLst>
                                    <p:animEffect transition="out" filter="fade">
                                      <p:cBhvr>
                                        <p:cTn id="50" dur="1000"/>
                                        <p:tgtEl>
                                          <p:spTgt spid="15"/>
                                        </p:tgtEl>
                                      </p:cBhvr>
                                    </p:animEffect>
                                    <p:set>
                                      <p:cBhvr>
                                        <p:cTn id="51" dur="1" fill="hold">
                                          <p:stCondLst>
                                            <p:cond delay="999"/>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Rectangle 4"/>
          <p:cNvSpPr>
            <a:spLocks noGrp="1" noChangeArrowheads="1"/>
          </p:cNvSpPr>
          <p:nvPr>
            <p:ph type="ctrTitle"/>
          </p:nvPr>
        </p:nvSpPr>
        <p:spPr>
          <a:xfrm>
            <a:off x="685800" y="2797175"/>
            <a:ext cx="7772400" cy="1470025"/>
          </a:xfrm>
          <a:ln>
            <a:solidFill>
              <a:srgbClr val="0070C0"/>
            </a:solidFill>
          </a:ln>
          <a:scene3d>
            <a:camera prst="orthographicFront"/>
            <a:lightRig rig="threePt" dir="t"/>
          </a:scene3d>
          <a:sp3d>
            <a:bevelT prst="relaxedInset"/>
          </a:sp3d>
        </p:spPr>
        <p:txBody>
          <a:bodyPr/>
          <a:lstStyle/>
          <a:p>
            <a:r>
              <a:rPr lang="en-US" dirty="0">
                <a:solidFill>
                  <a:srgbClr val="0B0B49"/>
                </a:solidFill>
                <a:latin typeface="Calibri" pitchFamily="34" charset="0"/>
              </a:rPr>
              <a:t>Compliance is NOT an Option!</a:t>
            </a:r>
          </a:p>
        </p:txBody>
      </p:sp>
      <p:pic>
        <p:nvPicPr>
          <p:cNvPr id="48134" name="Picture 6" descr="logo1"/>
          <p:cNvPicPr>
            <a:picLocks noChangeAspect="1" noChangeArrowheads="1"/>
          </p:cNvPicPr>
          <p:nvPr/>
        </p:nvPicPr>
        <p:blipFill>
          <a:blip r:embed="rId2"/>
          <a:srcRect/>
          <a:stretch>
            <a:fillRect/>
          </a:stretch>
        </p:blipFill>
        <p:spPr bwMode="auto">
          <a:xfrm>
            <a:off x="8077200" y="0"/>
            <a:ext cx="1066800" cy="673100"/>
          </a:xfrm>
          <a:prstGeom prst="rect">
            <a:avLst/>
          </a:prstGeom>
          <a:noFill/>
        </p:spPr>
      </p:pic>
      <p:sp>
        <p:nvSpPr>
          <p:cNvPr id="5" name="Rectangular Callout 4"/>
          <p:cNvSpPr/>
          <p:nvPr/>
        </p:nvSpPr>
        <p:spPr>
          <a:xfrm>
            <a:off x="533400" y="1905000"/>
            <a:ext cx="1295400" cy="685800"/>
          </a:xfrm>
          <a:prstGeom prst="wedgeRectCallout">
            <a:avLst>
              <a:gd name="adj1" fmla="val -17262"/>
              <a:gd name="adj2" fmla="val 197950"/>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rPr>
              <a:t>AML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8132"/>
                                        </p:tgtEl>
                                        <p:attrNameLst>
                                          <p:attrName>style.visibility</p:attrName>
                                        </p:attrNameLst>
                                      </p:cBhvr>
                                      <p:to>
                                        <p:strVal val="visible"/>
                                      </p:to>
                                    </p:set>
                                    <p:anim calcmode="lin" valueType="num">
                                      <p:cBhvr>
                                        <p:cTn id="7" dur="1000" fill="hold"/>
                                        <p:tgtEl>
                                          <p:spTgt spid="48132"/>
                                        </p:tgtEl>
                                        <p:attrNameLst>
                                          <p:attrName>ppt_w</p:attrName>
                                        </p:attrNameLst>
                                      </p:cBhvr>
                                      <p:tavLst>
                                        <p:tav tm="0">
                                          <p:val>
                                            <p:strVal val="#ppt_w*0.70"/>
                                          </p:val>
                                        </p:tav>
                                        <p:tav tm="100000">
                                          <p:val>
                                            <p:strVal val="#ppt_w"/>
                                          </p:val>
                                        </p:tav>
                                      </p:tavLst>
                                    </p:anim>
                                    <p:anim calcmode="lin" valueType="num">
                                      <p:cBhvr>
                                        <p:cTn id="8" dur="1000" fill="hold"/>
                                        <p:tgtEl>
                                          <p:spTgt spid="48132"/>
                                        </p:tgtEl>
                                        <p:attrNameLst>
                                          <p:attrName>ppt_h</p:attrName>
                                        </p:attrNameLst>
                                      </p:cBhvr>
                                      <p:tavLst>
                                        <p:tav tm="0">
                                          <p:val>
                                            <p:strVal val="#ppt_h"/>
                                          </p:val>
                                        </p:tav>
                                        <p:tav tm="100000">
                                          <p:val>
                                            <p:strVal val="#ppt_h"/>
                                          </p:val>
                                        </p:tav>
                                      </p:tavLst>
                                    </p:anim>
                                    <p:animEffect transition="in" filter="fade">
                                      <p:cBhvr>
                                        <p:cTn id="9" dur="1000"/>
                                        <p:tgtEl>
                                          <p:spTgt spid="4813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3000"/>
                                        <p:tgtEl>
                                          <p:spTgt spid="5"/>
                                        </p:tgtEl>
                                      </p:cBhvr>
                                    </p:animEffect>
                                    <p:anim calcmode="lin" valueType="num">
                                      <p:cBhvr>
                                        <p:cTn id="15" dur="3000" fill="hold"/>
                                        <p:tgtEl>
                                          <p:spTgt spid="5"/>
                                        </p:tgtEl>
                                        <p:attrNameLst>
                                          <p:attrName>ppt_x</p:attrName>
                                        </p:attrNameLst>
                                      </p:cBhvr>
                                      <p:tavLst>
                                        <p:tav tm="0">
                                          <p:val>
                                            <p:strVal val="#ppt_x"/>
                                          </p:val>
                                        </p:tav>
                                        <p:tav tm="100000">
                                          <p:val>
                                            <p:strVal val="#ppt_x"/>
                                          </p:val>
                                        </p:tav>
                                      </p:tavLst>
                                    </p:anim>
                                    <p:anim calcmode="lin" valueType="num">
                                      <p:cBhvr>
                                        <p:cTn id="16" dur="3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2" grpId="0" animBg="1"/>
      <p:bldP spid="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p:cNvSpPr>
            <a:spLocks noChangeArrowheads="1"/>
          </p:cNvSpPr>
          <p:nvPr/>
        </p:nvSpPr>
        <p:spPr bwMode="auto">
          <a:xfrm>
            <a:off x="4503738" y="2287588"/>
            <a:ext cx="4043362" cy="3732212"/>
          </a:xfrm>
          <a:prstGeom prst="triangle">
            <a:avLst>
              <a:gd name="adj" fmla="val 50000"/>
            </a:avLst>
          </a:prstGeom>
          <a:gradFill rotWithShape="1">
            <a:gsLst>
              <a:gs pos="0">
                <a:srgbClr val="56A85C"/>
              </a:gs>
              <a:gs pos="100000">
                <a:srgbClr val="56A85C">
                  <a:gamma/>
                  <a:tint val="0"/>
                  <a:invGamma/>
                </a:srgbClr>
              </a:gs>
            </a:gsLst>
            <a:lin ang="5400000" scaled="1"/>
          </a:gradFill>
          <a:ln w="19050" algn="ctr">
            <a:solidFill>
              <a:schemeClr val="accent2"/>
            </a:solidFill>
            <a:miter lim="800000"/>
            <a:headEnd/>
            <a:tailEnd/>
          </a:ln>
          <a:effectLst>
            <a:outerShdw dist="107763" dir="2700000" algn="ctr" rotWithShape="0">
              <a:srgbClr val="808080"/>
            </a:outerShdw>
          </a:effectLst>
        </p:spPr>
        <p:txBody>
          <a:bodyPr wrap="none" anchor="ctr"/>
          <a:lstStyle/>
          <a:p>
            <a:pPr>
              <a:lnSpc>
                <a:spcPct val="100000"/>
              </a:lnSpc>
              <a:spcAft>
                <a:spcPct val="0"/>
              </a:spcAft>
              <a:buClrTx/>
              <a:buFontTx/>
              <a:buNone/>
              <a:defRPr/>
            </a:pPr>
            <a:endParaRPr lang="en-US" sz="2400">
              <a:solidFill>
                <a:schemeClr val="tx1"/>
              </a:solidFill>
              <a:latin typeface="Times"/>
            </a:endParaRPr>
          </a:p>
        </p:txBody>
      </p:sp>
      <p:graphicFrame>
        <p:nvGraphicFramePr>
          <p:cNvPr id="5" name="Group 37"/>
          <p:cNvGraphicFramePr>
            <a:graphicFrameLocks noGrp="1"/>
          </p:cNvGraphicFramePr>
          <p:nvPr/>
        </p:nvGraphicFramePr>
        <p:xfrm>
          <a:off x="2728913" y="1296988"/>
          <a:ext cx="5664200" cy="4623435"/>
        </p:xfrm>
        <a:graphic>
          <a:graphicData uri="http://schemas.openxmlformats.org/drawingml/2006/table">
            <a:tbl>
              <a:tblPr/>
              <a:tblGrid>
                <a:gridCol w="1887537">
                  <a:extLst>
                    <a:ext uri="{9D8B030D-6E8A-4147-A177-3AD203B41FA5}">
                      <a16:colId xmlns:a16="http://schemas.microsoft.com/office/drawing/2014/main" val="20000"/>
                    </a:ext>
                  </a:extLst>
                </a:gridCol>
                <a:gridCol w="1878013">
                  <a:extLst>
                    <a:ext uri="{9D8B030D-6E8A-4147-A177-3AD203B41FA5}">
                      <a16:colId xmlns:a16="http://schemas.microsoft.com/office/drawing/2014/main" val="20001"/>
                    </a:ext>
                  </a:extLst>
                </a:gridCol>
                <a:gridCol w="1898650">
                  <a:extLst>
                    <a:ext uri="{9D8B030D-6E8A-4147-A177-3AD203B41FA5}">
                      <a16:colId xmlns:a16="http://schemas.microsoft.com/office/drawing/2014/main" val="20002"/>
                    </a:ext>
                  </a:extLst>
                </a:gridCol>
              </a:tblGrid>
              <a:tr h="804863">
                <a:tc>
                  <a:txBody>
                    <a:bodyPr/>
                    <a:lstStyle/>
                    <a:p>
                      <a:pPr marL="0" marR="0" lvl="0" indent="0" algn="l" defTabSz="914400" rtl="0" eaLnBrk="0" fontAlgn="base" latinLnBrk="0" hangingPunct="0">
                        <a:lnSpc>
                          <a:spcPct val="85000"/>
                        </a:lnSpc>
                        <a:spcBef>
                          <a:spcPct val="0"/>
                        </a:spcBef>
                        <a:spcAft>
                          <a:spcPct val="35000"/>
                        </a:spcAft>
                        <a:buClr>
                          <a:schemeClr val="bg2"/>
                        </a:buClr>
                        <a:buSzTx/>
                        <a:buFont typeface="Wingdings" pitchFamily="2" charset="2"/>
                        <a:buNone/>
                        <a:tabLst/>
                      </a:pPr>
                      <a:endParaRPr kumimoji="0" lang="en-US" sz="1500" b="1" i="0" u="none" strike="noStrike" cap="none" normalizeH="0" baseline="0" dirty="0">
                        <a:ln>
                          <a:noFill/>
                        </a:ln>
                        <a:solidFill>
                          <a:schemeClr val="tx1"/>
                        </a:solidFill>
                        <a:effectLst/>
                        <a:latin typeface="Arial" charset="0"/>
                      </a:endParaRPr>
                    </a:p>
                  </a:txBody>
                  <a:tcPr horzOverflow="overflow">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0"/>
                        </a:spcBef>
                        <a:spcAft>
                          <a:spcPct val="35000"/>
                        </a:spcAft>
                        <a:buClr>
                          <a:schemeClr val="bg2"/>
                        </a:buClr>
                        <a:buSzTx/>
                        <a:buFont typeface="Wingdings" pitchFamily="2" charset="2"/>
                        <a:buNone/>
                        <a:tabLst/>
                      </a:pPr>
                      <a:endParaRPr kumimoji="0" lang="en-US" sz="2000" b="1" i="0" u="none" strike="noStrike" cap="none" normalizeH="0" baseline="0">
                        <a:ln>
                          <a:noFill/>
                        </a:ln>
                        <a:solidFill>
                          <a:schemeClr val="tx1"/>
                        </a:solidFill>
                        <a:effectLst/>
                        <a:latin typeface="Arial" charset="0"/>
                      </a:endParaRPr>
                    </a:p>
                    <a:p>
                      <a:pPr marL="0" marR="0" lvl="0" indent="0" algn="ctr" defTabSz="914400" rtl="0" eaLnBrk="0" fontAlgn="base" latinLnBrk="0" hangingPunct="0">
                        <a:lnSpc>
                          <a:spcPct val="85000"/>
                        </a:lnSpc>
                        <a:spcBef>
                          <a:spcPct val="0"/>
                        </a:spcBef>
                        <a:spcAft>
                          <a:spcPct val="35000"/>
                        </a:spcAft>
                        <a:buClr>
                          <a:schemeClr val="bg2"/>
                        </a:buClr>
                        <a:buSzTx/>
                        <a:buFont typeface="Wingdings" pitchFamily="2" charset="2"/>
                        <a:buNone/>
                        <a:tabLst/>
                      </a:pPr>
                      <a:r>
                        <a:rPr kumimoji="0" lang="en-US" sz="2000" b="1" i="0" u="none" strike="noStrike" cap="none" normalizeH="0" baseline="0">
                          <a:ln>
                            <a:noFill/>
                          </a:ln>
                          <a:solidFill>
                            <a:schemeClr val="tx1"/>
                          </a:solidFill>
                          <a:effectLst/>
                          <a:latin typeface="Arial" charset="0"/>
                        </a:rPr>
                        <a:t>Sanctions &amp; Crime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D2D3CB"/>
                    </a:solidFill>
                  </a:tcPr>
                </a:tc>
                <a:tc>
                  <a:txBody>
                    <a:bodyPr/>
                    <a:lstStyle/>
                    <a:p>
                      <a:pPr marL="0" marR="0" lvl="0" indent="0" algn="ctr" defTabSz="914400" rtl="0" eaLnBrk="0" fontAlgn="base" latinLnBrk="0" hangingPunct="0">
                        <a:lnSpc>
                          <a:spcPct val="85000"/>
                        </a:lnSpc>
                        <a:spcBef>
                          <a:spcPct val="0"/>
                        </a:spcBef>
                        <a:spcAft>
                          <a:spcPct val="35000"/>
                        </a:spcAft>
                        <a:buClr>
                          <a:schemeClr val="bg2"/>
                        </a:buClr>
                        <a:buSzTx/>
                        <a:buFont typeface="Wingdings" pitchFamily="2" charset="2"/>
                        <a:buNone/>
                        <a:tabLst/>
                      </a:pPr>
                      <a:endParaRPr kumimoji="0" lang="en-US" sz="2000" b="1" i="0" u="none" strike="noStrike" cap="none" normalizeH="0" baseline="0" dirty="0">
                        <a:ln>
                          <a:noFill/>
                        </a:ln>
                        <a:solidFill>
                          <a:schemeClr val="tx1"/>
                        </a:solidFill>
                        <a:effectLst/>
                        <a:latin typeface="Arial" charset="0"/>
                      </a:endParaRPr>
                    </a:p>
                    <a:p>
                      <a:pPr marL="0" marR="0" lvl="0" indent="0" algn="ctr" defTabSz="914400" rtl="0" eaLnBrk="0" fontAlgn="base" latinLnBrk="0" hangingPunct="0">
                        <a:lnSpc>
                          <a:spcPct val="85000"/>
                        </a:lnSpc>
                        <a:spcBef>
                          <a:spcPct val="0"/>
                        </a:spcBef>
                        <a:spcAft>
                          <a:spcPct val="35000"/>
                        </a:spcAft>
                        <a:buClr>
                          <a:schemeClr val="bg2"/>
                        </a:buClr>
                        <a:buSzTx/>
                        <a:buFont typeface="Wingdings" pitchFamily="2" charset="2"/>
                        <a:buNone/>
                        <a:tabLst/>
                      </a:pPr>
                      <a:r>
                        <a:rPr kumimoji="0" lang="en-US" sz="2000" b="1" i="0" u="none" strike="noStrike" cap="none" normalizeH="0" baseline="0" dirty="0">
                          <a:ln>
                            <a:noFill/>
                          </a:ln>
                          <a:solidFill>
                            <a:schemeClr val="tx1"/>
                          </a:solidFill>
                          <a:effectLst/>
                          <a:latin typeface="Arial" charset="0"/>
                        </a:rPr>
                        <a:t>PEPs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D2D3CB"/>
                    </a:solidFill>
                  </a:tcPr>
                </a:tc>
                <a:extLst>
                  <a:ext uri="{0D108BD9-81ED-4DB2-BD59-A6C34878D82A}">
                    <a16:rowId xmlns:a16="http://schemas.microsoft.com/office/drawing/2014/main" val="10000"/>
                  </a:ext>
                </a:extLst>
              </a:tr>
              <a:tr h="1543050">
                <a:tc rowSpan="2">
                  <a:txBody>
                    <a:bodyPr/>
                    <a:lstStyle/>
                    <a:p>
                      <a:pPr marL="0" marR="0" lvl="0" indent="0" algn="l" defTabSz="914400" rtl="0" eaLnBrk="0" fontAlgn="base" latinLnBrk="0" hangingPunct="0">
                        <a:lnSpc>
                          <a:spcPct val="85000"/>
                        </a:lnSpc>
                        <a:spcBef>
                          <a:spcPct val="0"/>
                        </a:spcBef>
                        <a:spcAft>
                          <a:spcPct val="35000"/>
                        </a:spcAft>
                        <a:buClr>
                          <a:schemeClr val="bg2"/>
                        </a:buClr>
                        <a:buSzTx/>
                        <a:buFont typeface="Wingdings" pitchFamily="2" charset="2"/>
                        <a:buNone/>
                        <a:tabLst/>
                      </a:pPr>
                      <a:endParaRPr kumimoji="0" lang="en-US" sz="1500" b="1" i="0" u="none" strike="noStrike" cap="none" normalizeH="0" baseline="0">
                        <a:ln>
                          <a:noFill/>
                        </a:ln>
                        <a:solidFill>
                          <a:schemeClr val="tx1"/>
                        </a:solidFill>
                        <a:effectLst/>
                        <a:latin typeface="Arial" charset="0"/>
                      </a:endParaRPr>
                    </a:p>
                    <a:p>
                      <a:pPr marL="0" marR="0" lvl="0" indent="0" algn="l" defTabSz="914400" rtl="0" eaLnBrk="0" fontAlgn="base" latinLnBrk="0" hangingPunct="0">
                        <a:lnSpc>
                          <a:spcPct val="85000"/>
                        </a:lnSpc>
                        <a:spcBef>
                          <a:spcPct val="0"/>
                        </a:spcBef>
                        <a:spcAft>
                          <a:spcPct val="35000"/>
                        </a:spcAft>
                        <a:buClr>
                          <a:schemeClr val="bg2"/>
                        </a:buClr>
                        <a:buSzTx/>
                        <a:buFont typeface="Wingdings" pitchFamily="2" charset="2"/>
                        <a:buNone/>
                        <a:tabLst/>
                      </a:pPr>
                      <a:endParaRPr kumimoji="0" lang="en-US" sz="1400" b="1" i="0" u="none" strike="noStrike" cap="none" normalizeH="0" baseline="0">
                        <a:ln>
                          <a:noFill/>
                        </a:ln>
                        <a:solidFill>
                          <a:schemeClr val="tx1"/>
                        </a:solidFill>
                        <a:effectLst/>
                        <a:latin typeface="Arial" charset="0"/>
                      </a:endParaRPr>
                    </a:p>
                    <a:p>
                      <a:pPr marL="0" marR="0" lvl="0" indent="0" algn="l" defTabSz="914400" rtl="0" eaLnBrk="0" fontAlgn="base" latinLnBrk="0" hangingPunct="0">
                        <a:lnSpc>
                          <a:spcPct val="85000"/>
                        </a:lnSpc>
                        <a:spcBef>
                          <a:spcPct val="0"/>
                        </a:spcBef>
                        <a:spcAft>
                          <a:spcPct val="35000"/>
                        </a:spcAft>
                        <a:buClr>
                          <a:schemeClr val="bg2"/>
                        </a:buClr>
                        <a:buSzTx/>
                        <a:buFont typeface="Wingdings" pitchFamily="2" charset="2"/>
                        <a:buNone/>
                        <a:tabLst/>
                      </a:pPr>
                      <a:endParaRPr kumimoji="0" lang="en-US" sz="1400" b="1" i="0" u="none" strike="noStrike" cap="none" normalizeH="0" baseline="0">
                        <a:ln>
                          <a:noFill/>
                        </a:ln>
                        <a:solidFill>
                          <a:schemeClr val="tx1"/>
                        </a:solidFill>
                        <a:effectLst/>
                        <a:latin typeface="Arial" charset="0"/>
                      </a:endParaRPr>
                    </a:p>
                    <a:p>
                      <a:pPr marL="0" marR="0" lvl="0" indent="0" algn="l" defTabSz="914400" rtl="0" eaLnBrk="0" fontAlgn="base" latinLnBrk="0" hangingPunct="0">
                        <a:lnSpc>
                          <a:spcPct val="85000"/>
                        </a:lnSpc>
                        <a:spcBef>
                          <a:spcPct val="0"/>
                        </a:spcBef>
                        <a:spcAft>
                          <a:spcPct val="35000"/>
                        </a:spcAft>
                        <a:buClr>
                          <a:schemeClr val="bg2"/>
                        </a:buClr>
                        <a:buSzTx/>
                        <a:buFont typeface="Wingdings" pitchFamily="2" charset="2"/>
                        <a:buNone/>
                        <a:tabLst/>
                      </a:pPr>
                      <a:r>
                        <a:rPr kumimoji="0" lang="en-US" sz="1400" b="1" i="0" u="none" strike="noStrike" cap="none" normalizeH="0" baseline="0">
                          <a:ln>
                            <a:noFill/>
                          </a:ln>
                          <a:solidFill>
                            <a:schemeClr val="tx1"/>
                          </a:solidFill>
                          <a:effectLst/>
                          <a:latin typeface="Arial" charset="0"/>
                        </a:rPr>
                        <a:t>High Level Risk</a:t>
                      </a:r>
                    </a:p>
                    <a:p>
                      <a:pPr marL="0" marR="0" lvl="0" indent="0" algn="l" defTabSz="914400" rtl="0" eaLnBrk="0" fontAlgn="base" latinLnBrk="0" hangingPunct="0">
                        <a:lnSpc>
                          <a:spcPct val="85000"/>
                        </a:lnSpc>
                        <a:spcBef>
                          <a:spcPct val="0"/>
                        </a:spcBef>
                        <a:spcAft>
                          <a:spcPct val="35000"/>
                        </a:spcAft>
                        <a:buClr>
                          <a:schemeClr val="bg2"/>
                        </a:buClr>
                        <a:buSzTx/>
                        <a:buFont typeface="Wingdings" pitchFamily="2" charset="2"/>
                        <a:buNone/>
                        <a:tabLst/>
                      </a:pPr>
                      <a:endParaRPr kumimoji="0" lang="en-US" sz="1400" b="1" i="0" u="none" strike="noStrike" cap="none" normalizeH="0" baseline="0">
                        <a:ln>
                          <a:noFill/>
                        </a:ln>
                        <a:solidFill>
                          <a:schemeClr val="tx1"/>
                        </a:solidFill>
                        <a:effectLst/>
                        <a:latin typeface="Arial" charset="0"/>
                      </a:endParaRPr>
                    </a:p>
                    <a:p>
                      <a:pPr marL="0" marR="0" lvl="0" indent="0" algn="l" defTabSz="914400" rtl="0" eaLnBrk="0" fontAlgn="base" latinLnBrk="0" hangingPunct="0">
                        <a:lnSpc>
                          <a:spcPct val="85000"/>
                        </a:lnSpc>
                        <a:spcBef>
                          <a:spcPct val="0"/>
                        </a:spcBef>
                        <a:spcAft>
                          <a:spcPct val="35000"/>
                        </a:spcAft>
                        <a:buClr>
                          <a:schemeClr val="bg2"/>
                        </a:buClr>
                        <a:buSzTx/>
                        <a:buFont typeface="Wingdings" pitchFamily="2" charset="2"/>
                        <a:buNone/>
                        <a:tabLst/>
                      </a:pPr>
                      <a:endParaRPr kumimoji="0" lang="en-US" sz="1400" b="1" i="0" u="none" strike="noStrike" cap="none" normalizeH="0" baseline="0">
                        <a:ln>
                          <a:noFill/>
                        </a:ln>
                        <a:solidFill>
                          <a:schemeClr val="tx1"/>
                        </a:solidFill>
                        <a:effectLst/>
                        <a:latin typeface="Arial" charset="0"/>
                      </a:endParaRPr>
                    </a:p>
                    <a:p>
                      <a:pPr marL="0" marR="0" lvl="0" indent="0" algn="l" defTabSz="914400" rtl="0" eaLnBrk="0" fontAlgn="base" latinLnBrk="0" hangingPunct="0">
                        <a:lnSpc>
                          <a:spcPct val="85000"/>
                        </a:lnSpc>
                        <a:spcBef>
                          <a:spcPct val="0"/>
                        </a:spcBef>
                        <a:spcAft>
                          <a:spcPct val="35000"/>
                        </a:spcAft>
                        <a:buClr>
                          <a:schemeClr val="bg2"/>
                        </a:buClr>
                        <a:buSzTx/>
                        <a:buFont typeface="Wingdings" pitchFamily="2" charset="2"/>
                        <a:buNone/>
                        <a:tabLst/>
                      </a:pPr>
                      <a:endParaRPr kumimoji="0" lang="en-US" sz="1400" b="1" i="0" u="none" strike="noStrike" cap="none" normalizeH="0" baseline="0">
                        <a:ln>
                          <a:noFill/>
                        </a:ln>
                        <a:solidFill>
                          <a:schemeClr val="tx1"/>
                        </a:solidFill>
                        <a:effectLst/>
                        <a:latin typeface="Arial" charset="0"/>
                      </a:endParaRPr>
                    </a:p>
                    <a:p>
                      <a:pPr marL="0" marR="0" lvl="0" indent="0" algn="l" defTabSz="914400" rtl="0" eaLnBrk="0" fontAlgn="base" latinLnBrk="0" hangingPunct="0">
                        <a:lnSpc>
                          <a:spcPct val="85000"/>
                        </a:lnSpc>
                        <a:spcBef>
                          <a:spcPct val="0"/>
                        </a:spcBef>
                        <a:spcAft>
                          <a:spcPct val="35000"/>
                        </a:spcAft>
                        <a:buClr>
                          <a:schemeClr val="bg2"/>
                        </a:buClr>
                        <a:buSzTx/>
                        <a:buFont typeface="Wingdings" pitchFamily="2" charset="2"/>
                        <a:buNone/>
                        <a:tabLst/>
                      </a:pPr>
                      <a:endParaRPr kumimoji="0" lang="en-US" sz="1400" b="1" i="0" u="none" strike="noStrike" cap="none" normalizeH="0" baseline="0">
                        <a:ln>
                          <a:noFill/>
                        </a:ln>
                        <a:solidFill>
                          <a:schemeClr val="tx1"/>
                        </a:solidFill>
                        <a:effectLst/>
                        <a:latin typeface="Arial" charset="0"/>
                      </a:endParaRPr>
                    </a:p>
                    <a:p>
                      <a:pPr marL="0" marR="0" lvl="0" indent="0" algn="l" defTabSz="914400" rtl="0" eaLnBrk="0" fontAlgn="base" latinLnBrk="0" hangingPunct="0">
                        <a:lnSpc>
                          <a:spcPct val="85000"/>
                        </a:lnSpc>
                        <a:spcBef>
                          <a:spcPct val="0"/>
                        </a:spcBef>
                        <a:spcAft>
                          <a:spcPct val="35000"/>
                        </a:spcAft>
                        <a:buClr>
                          <a:schemeClr val="bg2"/>
                        </a:buClr>
                        <a:buSzTx/>
                        <a:buFont typeface="Wingdings" pitchFamily="2" charset="2"/>
                        <a:buNone/>
                        <a:tabLst/>
                      </a:pPr>
                      <a:endParaRPr kumimoji="0" lang="en-US" sz="1400" b="1" i="0" u="none" strike="noStrike" cap="none" normalizeH="0" baseline="0">
                        <a:ln>
                          <a:noFill/>
                        </a:ln>
                        <a:solidFill>
                          <a:schemeClr val="tx1"/>
                        </a:solidFill>
                        <a:effectLst/>
                        <a:latin typeface="Arial" charset="0"/>
                      </a:endParaRPr>
                    </a:p>
                    <a:p>
                      <a:pPr marL="0" marR="0" lvl="0" indent="0" algn="l" defTabSz="914400" rtl="0" eaLnBrk="0" fontAlgn="base" latinLnBrk="0" hangingPunct="0">
                        <a:lnSpc>
                          <a:spcPct val="85000"/>
                        </a:lnSpc>
                        <a:spcBef>
                          <a:spcPct val="0"/>
                        </a:spcBef>
                        <a:spcAft>
                          <a:spcPct val="35000"/>
                        </a:spcAft>
                        <a:buClr>
                          <a:schemeClr val="bg2"/>
                        </a:buClr>
                        <a:buSzTx/>
                        <a:buFont typeface="Wingdings" pitchFamily="2" charset="2"/>
                        <a:buNone/>
                        <a:tabLst/>
                      </a:pPr>
                      <a:endParaRPr kumimoji="0" lang="en-US" sz="1400" b="1" i="0" u="none" strike="noStrike" cap="none" normalizeH="0" baseline="0">
                        <a:ln>
                          <a:noFill/>
                        </a:ln>
                        <a:solidFill>
                          <a:schemeClr val="tx1"/>
                        </a:solidFill>
                        <a:effectLst/>
                        <a:latin typeface="Arial" charset="0"/>
                      </a:endParaRPr>
                    </a:p>
                    <a:p>
                      <a:pPr marL="0" marR="0" lvl="0" indent="0" algn="l" defTabSz="914400" rtl="0" eaLnBrk="0" fontAlgn="base" latinLnBrk="0" hangingPunct="0">
                        <a:lnSpc>
                          <a:spcPct val="85000"/>
                        </a:lnSpc>
                        <a:spcBef>
                          <a:spcPct val="0"/>
                        </a:spcBef>
                        <a:spcAft>
                          <a:spcPct val="35000"/>
                        </a:spcAft>
                        <a:buClr>
                          <a:schemeClr val="bg2"/>
                        </a:buClr>
                        <a:buSzTx/>
                        <a:buFont typeface="Wingdings" pitchFamily="2" charset="2"/>
                        <a:buNone/>
                        <a:tabLst/>
                      </a:pPr>
                      <a:endParaRPr kumimoji="0" lang="en-US" sz="1400" b="1" i="0" u="none" strike="noStrike" cap="none" normalizeH="0" baseline="0">
                        <a:ln>
                          <a:noFill/>
                        </a:ln>
                        <a:solidFill>
                          <a:schemeClr val="tx1"/>
                        </a:solidFill>
                        <a:effectLst/>
                        <a:latin typeface="Arial" charset="0"/>
                      </a:endParaRPr>
                    </a:p>
                    <a:p>
                      <a:pPr marL="0" marR="0" lvl="0" indent="0" algn="l" defTabSz="914400" rtl="0" eaLnBrk="0" fontAlgn="base" latinLnBrk="0" hangingPunct="0">
                        <a:lnSpc>
                          <a:spcPct val="85000"/>
                        </a:lnSpc>
                        <a:spcBef>
                          <a:spcPct val="0"/>
                        </a:spcBef>
                        <a:spcAft>
                          <a:spcPct val="35000"/>
                        </a:spcAft>
                        <a:buClr>
                          <a:schemeClr val="bg2"/>
                        </a:buClr>
                        <a:buSzTx/>
                        <a:buFont typeface="Wingdings" pitchFamily="2" charset="2"/>
                        <a:buNone/>
                        <a:tabLst/>
                      </a:pPr>
                      <a:endParaRPr kumimoji="0" lang="en-US" sz="1400" b="1" i="0" u="none" strike="noStrike" cap="none" normalizeH="0" baseline="0">
                        <a:ln>
                          <a:noFill/>
                        </a:ln>
                        <a:solidFill>
                          <a:schemeClr val="tx1"/>
                        </a:solidFill>
                        <a:effectLst/>
                        <a:latin typeface="Arial" charset="0"/>
                      </a:endParaRPr>
                    </a:p>
                    <a:p>
                      <a:pPr marL="0" marR="0" lvl="0" indent="0" algn="l" defTabSz="914400" rtl="0" eaLnBrk="0" fontAlgn="base" latinLnBrk="0" hangingPunct="0">
                        <a:lnSpc>
                          <a:spcPct val="85000"/>
                        </a:lnSpc>
                        <a:spcBef>
                          <a:spcPct val="0"/>
                        </a:spcBef>
                        <a:spcAft>
                          <a:spcPct val="35000"/>
                        </a:spcAft>
                        <a:buClr>
                          <a:schemeClr val="bg2"/>
                        </a:buClr>
                        <a:buSzTx/>
                        <a:buFont typeface="Wingdings" pitchFamily="2" charset="2"/>
                        <a:buNone/>
                        <a:tabLst/>
                      </a:pPr>
                      <a:r>
                        <a:rPr kumimoji="0" lang="en-US" sz="1400" b="1" i="0" u="none" strike="noStrike" cap="none" normalizeH="0" baseline="0">
                          <a:ln>
                            <a:noFill/>
                          </a:ln>
                          <a:solidFill>
                            <a:schemeClr val="tx1"/>
                          </a:solidFill>
                          <a:effectLst/>
                          <a:latin typeface="Arial" charset="0"/>
                        </a:rPr>
                        <a:t>Low Level Risk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FF0000"/>
                        </a:gs>
                        <a:gs pos="100000">
                          <a:srgbClr val="27FD03"/>
                        </a:gs>
                      </a:gsLst>
                      <a:lin ang="5400000" scaled="1"/>
                    </a:gradFill>
                  </a:tcPr>
                </a:tc>
                <a:tc>
                  <a:txBody>
                    <a:bodyPr/>
                    <a:lstStyle/>
                    <a:p>
                      <a:pPr marL="0" marR="0" lvl="0" indent="0" algn="l" defTabSz="914400" rtl="0" eaLnBrk="0" fontAlgn="base" latinLnBrk="0" hangingPunct="0">
                        <a:lnSpc>
                          <a:spcPct val="85000"/>
                        </a:lnSpc>
                        <a:spcBef>
                          <a:spcPct val="0"/>
                        </a:spcBef>
                        <a:spcAft>
                          <a:spcPct val="35000"/>
                        </a:spcAft>
                        <a:buClr>
                          <a:schemeClr val="bg2"/>
                        </a:buClr>
                        <a:buSzTx/>
                        <a:buFont typeface="Wingdings" pitchFamily="2" charset="2"/>
                        <a:buNone/>
                        <a:tabLst/>
                      </a:pPr>
                      <a:endParaRPr kumimoji="0" lang="en-US" sz="1000" b="1" i="0" u="none" strike="noStrike" cap="none" normalizeH="0" baseline="0">
                        <a:ln>
                          <a:noFill/>
                        </a:ln>
                        <a:solidFill>
                          <a:schemeClr val="tx1"/>
                        </a:solidFill>
                        <a:effectLst/>
                        <a:latin typeface="Arial" charset="0"/>
                      </a:endParaRPr>
                    </a:p>
                    <a:p>
                      <a:pPr marL="0" marR="0" lvl="0" indent="0" algn="ctr" defTabSz="914400" rtl="0" eaLnBrk="0" fontAlgn="base" latinLnBrk="0" hangingPunct="0">
                        <a:lnSpc>
                          <a:spcPct val="85000"/>
                        </a:lnSpc>
                        <a:spcBef>
                          <a:spcPct val="0"/>
                        </a:spcBef>
                        <a:spcAft>
                          <a:spcPct val="35000"/>
                        </a:spcAft>
                        <a:buClr>
                          <a:schemeClr val="bg2"/>
                        </a:buClr>
                        <a:buSzTx/>
                        <a:buFont typeface="Wingdings" pitchFamily="2" charset="2"/>
                        <a:buNone/>
                        <a:tabLst/>
                      </a:pPr>
                      <a:r>
                        <a:rPr kumimoji="0" lang="en-US" sz="1000" b="1" i="0" u="none" strike="noStrike" cap="none" normalizeH="0" baseline="0">
                          <a:ln>
                            <a:noFill/>
                          </a:ln>
                          <a:solidFill>
                            <a:schemeClr val="tx1"/>
                          </a:solidFill>
                          <a:effectLst/>
                          <a:latin typeface="Arial" charset="0"/>
                        </a:rPr>
                        <a:t>SANCTIONS</a:t>
                      </a:r>
                    </a:p>
                    <a:p>
                      <a:pPr marL="0" marR="0" lvl="0" indent="0" algn="ctr" defTabSz="914400" rtl="0" eaLnBrk="0" fontAlgn="base" latinLnBrk="0" hangingPunct="0">
                        <a:lnSpc>
                          <a:spcPct val="85000"/>
                        </a:lnSpc>
                        <a:spcBef>
                          <a:spcPct val="0"/>
                        </a:spcBef>
                        <a:spcAft>
                          <a:spcPct val="35000"/>
                        </a:spcAft>
                        <a:buClr>
                          <a:schemeClr val="bg2"/>
                        </a:buClr>
                        <a:buSzTx/>
                        <a:buFont typeface="Wingdings" pitchFamily="2" charset="2"/>
                        <a:buNone/>
                        <a:tabLst/>
                      </a:pPr>
                      <a:endParaRPr kumimoji="0" lang="en-US" sz="1000" b="1" i="0" u="none" strike="noStrike" cap="none" normalizeH="0" baseline="0">
                        <a:ln>
                          <a:noFill/>
                        </a:ln>
                        <a:solidFill>
                          <a:schemeClr val="tx1"/>
                        </a:solidFill>
                        <a:effectLst/>
                        <a:latin typeface="Arial" charset="0"/>
                      </a:endParaRPr>
                    </a:p>
                    <a:p>
                      <a:pPr marL="0" marR="0" lvl="0" indent="0" algn="ctr" defTabSz="914400" rtl="0" eaLnBrk="0" fontAlgn="base" latinLnBrk="0" hangingPunct="0">
                        <a:lnSpc>
                          <a:spcPct val="85000"/>
                        </a:lnSpc>
                        <a:spcBef>
                          <a:spcPct val="0"/>
                        </a:spcBef>
                        <a:spcAft>
                          <a:spcPct val="35000"/>
                        </a:spcAft>
                        <a:buClr>
                          <a:schemeClr val="bg2"/>
                        </a:buClr>
                        <a:buSzTx/>
                        <a:buFont typeface="Wingdings" pitchFamily="2" charset="2"/>
                        <a:buNone/>
                        <a:tabLst/>
                      </a:pPr>
                      <a:r>
                        <a:rPr kumimoji="0" lang="en-US" sz="1000" b="1" i="0" u="none" strike="noStrike" cap="none" normalizeH="0" baseline="0">
                          <a:ln>
                            <a:noFill/>
                          </a:ln>
                          <a:solidFill>
                            <a:schemeClr val="tx1"/>
                          </a:solidFill>
                          <a:effectLst/>
                          <a:latin typeface="Arial" charset="0"/>
                        </a:rPr>
                        <a:t>Entities with </a:t>
                      </a:r>
                    </a:p>
                    <a:p>
                      <a:pPr marL="0" marR="0" lvl="0" indent="0" algn="ctr" defTabSz="914400" rtl="0" eaLnBrk="0" fontAlgn="base" latinLnBrk="0" hangingPunct="0">
                        <a:lnSpc>
                          <a:spcPct val="85000"/>
                        </a:lnSpc>
                        <a:spcBef>
                          <a:spcPct val="0"/>
                        </a:spcBef>
                        <a:spcAft>
                          <a:spcPct val="35000"/>
                        </a:spcAft>
                        <a:buClr>
                          <a:schemeClr val="bg2"/>
                        </a:buClr>
                        <a:buSzTx/>
                        <a:buFont typeface="Wingdings" pitchFamily="2" charset="2"/>
                        <a:buNone/>
                        <a:tabLst/>
                      </a:pPr>
                      <a:r>
                        <a:rPr kumimoji="0" lang="en-US" sz="1000" b="1" i="0" u="none" strike="noStrike" cap="none" normalizeH="0" baseline="0">
                          <a:ln>
                            <a:noFill/>
                          </a:ln>
                          <a:solidFill>
                            <a:schemeClr val="tx1"/>
                          </a:solidFill>
                          <a:effectLst/>
                          <a:latin typeface="Arial" charset="0"/>
                        </a:rPr>
                        <a:t> Links to Terror</a:t>
                      </a:r>
                    </a:p>
                    <a:p>
                      <a:pPr marL="0" marR="0" lvl="0" indent="0" algn="ctr" defTabSz="914400" rtl="0" eaLnBrk="0" fontAlgn="base" latinLnBrk="0" hangingPunct="0">
                        <a:lnSpc>
                          <a:spcPct val="85000"/>
                        </a:lnSpc>
                        <a:spcBef>
                          <a:spcPct val="0"/>
                        </a:spcBef>
                        <a:spcAft>
                          <a:spcPct val="35000"/>
                        </a:spcAft>
                        <a:buClr>
                          <a:schemeClr val="bg2"/>
                        </a:buClr>
                        <a:buSzTx/>
                        <a:buFont typeface="Wingdings" pitchFamily="2" charset="2"/>
                        <a:buNone/>
                        <a:tabLst/>
                      </a:pPr>
                      <a:r>
                        <a:rPr kumimoji="0" lang="en-US" sz="1000" b="1" i="0" u="none" strike="noStrike" cap="none" normalizeH="0" baseline="0">
                          <a:ln>
                            <a:noFill/>
                          </a:ln>
                          <a:solidFill>
                            <a:schemeClr val="tx1"/>
                          </a:solidFill>
                          <a:effectLst/>
                          <a:latin typeface="Arial" charset="0"/>
                        </a:rPr>
                        <a:t>Financial Crime</a:t>
                      </a:r>
                    </a:p>
                    <a:p>
                      <a:pPr marL="0" marR="0" lvl="0" indent="0" algn="ctr" defTabSz="914400" rtl="0" eaLnBrk="0" fontAlgn="base" latinLnBrk="0" hangingPunct="0">
                        <a:lnSpc>
                          <a:spcPct val="85000"/>
                        </a:lnSpc>
                        <a:spcBef>
                          <a:spcPct val="0"/>
                        </a:spcBef>
                        <a:spcAft>
                          <a:spcPct val="35000"/>
                        </a:spcAft>
                        <a:buClr>
                          <a:schemeClr val="bg2"/>
                        </a:buClr>
                        <a:buSzTx/>
                        <a:buFont typeface="Wingdings" pitchFamily="2" charset="2"/>
                        <a:buNone/>
                        <a:tabLst/>
                      </a:pPr>
                      <a:r>
                        <a:rPr kumimoji="0" lang="en-US" sz="1000" b="1" i="0" u="none" strike="noStrike" cap="none" normalizeH="0" baseline="0">
                          <a:ln>
                            <a:noFill/>
                          </a:ln>
                          <a:solidFill>
                            <a:schemeClr val="tx1"/>
                          </a:solidFill>
                          <a:effectLst/>
                          <a:latin typeface="Arial" charset="0"/>
                        </a:rPr>
                        <a:t>Drug trafficking</a:t>
                      </a:r>
                    </a:p>
                    <a:p>
                      <a:pPr marL="0" marR="0" lvl="0" indent="0" algn="l" defTabSz="914400" rtl="0" eaLnBrk="0" fontAlgn="base" latinLnBrk="0" hangingPunct="0">
                        <a:lnSpc>
                          <a:spcPct val="85000"/>
                        </a:lnSpc>
                        <a:spcBef>
                          <a:spcPct val="0"/>
                        </a:spcBef>
                        <a:spcAft>
                          <a:spcPct val="35000"/>
                        </a:spcAft>
                        <a:buClr>
                          <a:schemeClr val="bg2"/>
                        </a:buClr>
                        <a:buSzTx/>
                        <a:buFont typeface="Wingdings" pitchFamily="2" charset="2"/>
                        <a:buNone/>
                        <a:tabLst/>
                      </a:pPr>
                      <a:endParaRPr kumimoji="0" lang="en-US" sz="10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ase" latinLnBrk="0" hangingPunct="0">
                        <a:lnSpc>
                          <a:spcPct val="85000"/>
                        </a:lnSpc>
                        <a:spcBef>
                          <a:spcPct val="0"/>
                        </a:spcBef>
                        <a:spcAft>
                          <a:spcPct val="35000"/>
                        </a:spcAft>
                        <a:buClr>
                          <a:schemeClr val="bg2"/>
                        </a:buClr>
                        <a:buSzTx/>
                        <a:buFont typeface="Wingdings" pitchFamily="2" charset="2"/>
                        <a:buNone/>
                        <a:tabLst/>
                      </a:pPr>
                      <a:endParaRPr kumimoji="0" lang="en-US" sz="1000" b="1" i="0" u="none" strike="noStrike" cap="none" normalizeH="0" baseline="0">
                        <a:ln>
                          <a:noFill/>
                        </a:ln>
                        <a:solidFill>
                          <a:schemeClr val="tx1"/>
                        </a:solidFill>
                        <a:effectLst/>
                        <a:latin typeface="Arial" charset="0"/>
                      </a:endParaRPr>
                    </a:p>
                    <a:p>
                      <a:pPr marL="0" marR="0" lvl="0" indent="0" algn="l" defTabSz="914400" rtl="0" eaLnBrk="0" fontAlgn="base" latinLnBrk="0" hangingPunct="0">
                        <a:lnSpc>
                          <a:spcPct val="75000"/>
                        </a:lnSpc>
                        <a:spcBef>
                          <a:spcPct val="0"/>
                        </a:spcBef>
                        <a:spcAft>
                          <a:spcPct val="35000"/>
                        </a:spcAft>
                        <a:buClr>
                          <a:schemeClr val="bg2"/>
                        </a:buClr>
                        <a:buSzTx/>
                        <a:buFont typeface="Wingdings" pitchFamily="2" charset="2"/>
                        <a:buNone/>
                        <a:tabLst/>
                      </a:pPr>
                      <a:r>
                        <a:rPr kumimoji="0" lang="en-US" sz="1000" b="1" i="0" u="none" strike="noStrike" cap="none" normalizeH="0" baseline="0">
                          <a:ln>
                            <a:noFill/>
                          </a:ln>
                          <a:solidFill>
                            <a:schemeClr val="tx1"/>
                          </a:solidFill>
                          <a:effectLst/>
                          <a:latin typeface="Arial" charset="0"/>
                        </a:rPr>
                        <a:t>          Senior Level</a:t>
                      </a:r>
                    </a:p>
                    <a:p>
                      <a:pPr marL="0" marR="0" lvl="0" indent="0" algn="l" defTabSz="914400" rtl="0" eaLnBrk="0" fontAlgn="base" latinLnBrk="0" hangingPunct="0">
                        <a:lnSpc>
                          <a:spcPct val="75000"/>
                        </a:lnSpc>
                        <a:spcBef>
                          <a:spcPct val="0"/>
                        </a:spcBef>
                        <a:spcAft>
                          <a:spcPct val="35000"/>
                        </a:spcAft>
                        <a:buClr>
                          <a:schemeClr val="bg2"/>
                        </a:buClr>
                        <a:buSzTx/>
                        <a:buFont typeface="Wingdings" pitchFamily="2" charset="2"/>
                        <a:buNone/>
                        <a:tabLst/>
                      </a:pPr>
                      <a:r>
                        <a:rPr kumimoji="0" lang="en-US" sz="1000" b="1" i="0" u="none" strike="noStrike" cap="none" normalizeH="0" baseline="0">
                          <a:ln>
                            <a:noFill/>
                          </a:ln>
                          <a:solidFill>
                            <a:schemeClr val="tx1"/>
                          </a:solidFill>
                          <a:effectLst/>
                          <a:latin typeface="Arial" charset="0"/>
                        </a:rPr>
                        <a:t>                 PEPs</a:t>
                      </a:r>
                    </a:p>
                    <a:p>
                      <a:pPr marL="0" marR="0" lvl="0" indent="0" algn="l" defTabSz="914400" rtl="0" eaLnBrk="0" fontAlgn="base" latinLnBrk="0" hangingPunct="0">
                        <a:lnSpc>
                          <a:spcPct val="85000"/>
                        </a:lnSpc>
                        <a:spcBef>
                          <a:spcPct val="0"/>
                        </a:spcBef>
                        <a:spcAft>
                          <a:spcPct val="35000"/>
                        </a:spcAft>
                        <a:buClr>
                          <a:schemeClr val="bg2"/>
                        </a:buClr>
                        <a:buSzTx/>
                        <a:buFont typeface="Wingdings" pitchFamily="2" charset="2"/>
                        <a:buNone/>
                        <a:tabLst/>
                      </a:pPr>
                      <a:endParaRPr kumimoji="0" lang="en-US" sz="1000" b="1" i="0" u="none" strike="noStrike" cap="none" normalizeH="0" baseline="0">
                        <a:ln>
                          <a:noFill/>
                        </a:ln>
                        <a:solidFill>
                          <a:schemeClr val="tx1"/>
                        </a:solidFill>
                        <a:effectLst/>
                        <a:latin typeface="Arial" charset="0"/>
                      </a:endParaRPr>
                    </a:p>
                    <a:p>
                      <a:pPr marL="0" marR="0" lvl="0" indent="0" algn="l" defTabSz="914400" rtl="0" eaLnBrk="0" fontAlgn="base" latinLnBrk="0" hangingPunct="0">
                        <a:lnSpc>
                          <a:spcPct val="85000"/>
                        </a:lnSpc>
                        <a:spcBef>
                          <a:spcPct val="0"/>
                        </a:spcBef>
                        <a:spcAft>
                          <a:spcPct val="35000"/>
                        </a:spcAft>
                        <a:buClr>
                          <a:schemeClr val="bg2"/>
                        </a:buClr>
                        <a:buSzTx/>
                        <a:buFont typeface="Wingdings" pitchFamily="2" charset="2"/>
                        <a:buNone/>
                        <a:tabLst/>
                      </a:pPr>
                      <a:r>
                        <a:rPr kumimoji="0" lang="en-US" sz="1000" b="1" i="0" u="none" strike="noStrike" cap="none" normalizeH="0" baseline="0">
                          <a:ln>
                            <a:noFill/>
                          </a:ln>
                          <a:solidFill>
                            <a:schemeClr val="tx1"/>
                          </a:solidFill>
                          <a:effectLst/>
                          <a:latin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1"/>
                  </a:ext>
                </a:extLst>
              </a:tr>
              <a:tr h="2105025">
                <a:tc vMerge="1">
                  <a:txBody>
                    <a:bodyPr/>
                    <a:lstStyle/>
                    <a:p>
                      <a:endParaRPr lang="en-US"/>
                    </a:p>
                  </a:txBody>
                  <a:tcPr/>
                </a:tc>
                <a:tc>
                  <a:txBody>
                    <a:bodyPr/>
                    <a:lstStyle/>
                    <a:p>
                      <a:pPr marL="0" marR="0" lvl="0" indent="0" algn="l" defTabSz="914400" rtl="0" eaLnBrk="0" fontAlgn="base" latinLnBrk="0" hangingPunct="0">
                        <a:lnSpc>
                          <a:spcPct val="85000"/>
                        </a:lnSpc>
                        <a:spcBef>
                          <a:spcPct val="0"/>
                        </a:spcBef>
                        <a:spcAft>
                          <a:spcPct val="35000"/>
                        </a:spcAft>
                        <a:buClr>
                          <a:schemeClr val="bg2"/>
                        </a:buClr>
                        <a:buSzTx/>
                        <a:buFont typeface="Wingdings" pitchFamily="2" charset="2"/>
                        <a:buNone/>
                        <a:tabLst/>
                      </a:pPr>
                      <a:endParaRPr kumimoji="0" lang="en-US" sz="1000" b="1" i="0" u="none" strike="noStrike" cap="none" normalizeH="0" baseline="0">
                        <a:ln>
                          <a:noFill/>
                        </a:ln>
                        <a:solidFill>
                          <a:schemeClr val="tx1"/>
                        </a:solidFill>
                        <a:effectLst/>
                        <a:latin typeface="Arial" charset="0"/>
                      </a:endParaRPr>
                    </a:p>
                    <a:p>
                      <a:pPr marL="0" marR="0" lvl="0" indent="0" algn="ctr" defTabSz="914400" rtl="0" eaLnBrk="0" fontAlgn="base" latinLnBrk="0" hangingPunct="0">
                        <a:lnSpc>
                          <a:spcPct val="85000"/>
                        </a:lnSpc>
                        <a:spcBef>
                          <a:spcPct val="0"/>
                        </a:spcBef>
                        <a:spcAft>
                          <a:spcPct val="35000"/>
                        </a:spcAft>
                        <a:buClr>
                          <a:schemeClr val="bg2"/>
                        </a:buClr>
                        <a:buSzTx/>
                        <a:buFont typeface="Wingdings" pitchFamily="2" charset="2"/>
                        <a:buNone/>
                        <a:tabLst/>
                      </a:pPr>
                      <a:endParaRPr kumimoji="0" lang="en-US" sz="1000" b="1" i="0" u="none" strike="noStrike" cap="none" normalizeH="0" baseline="0">
                        <a:ln>
                          <a:noFill/>
                        </a:ln>
                        <a:solidFill>
                          <a:schemeClr val="tx1"/>
                        </a:solidFill>
                        <a:effectLst/>
                        <a:latin typeface="Arial" charset="0"/>
                      </a:endParaRPr>
                    </a:p>
                    <a:p>
                      <a:pPr marL="0" marR="0" lvl="0" indent="0" algn="ctr" defTabSz="914400" rtl="0" eaLnBrk="0" fontAlgn="base" latinLnBrk="0" hangingPunct="0">
                        <a:lnSpc>
                          <a:spcPct val="85000"/>
                        </a:lnSpc>
                        <a:spcBef>
                          <a:spcPct val="0"/>
                        </a:spcBef>
                        <a:spcAft>
                          <a:spcPct val="35000"/>
                        </a:spcAft>
                        <a:buClr>
                          <a:schemeClr val="bg2"/>
                        </a:buClr>
                        <a:buSzTx/>
                        <a:buFont typeface="Wingdings" pitchFamily="2" charset="2"/>
                        <a:buNone/>
                        <a:tabLst/>
                      </a:pPr>
                      <a:endParaRPr kumimoji="0" lang="en-US" sz="1000" b="1" i="0" u="none" strike="noStrike" cap="none" normalizeH="0" baseline="0">
                        <a:ln>
                          <a:noFill/>
                        </a:ln>
                        <a:solidFill>
                          <a:schemeClr val="tx1"/>
                        </a:solidFill>
                        <a:effectLst/>
                        <a:latin typeface="Arial" charset="0"/>
                      </a:endParaRPr>
                    </a:p>
                    <a:p>
                      <a:pPr marL="0" marR="0" lvl="0" indent="0" algn="ctr" defTabSz="914400" rtl="0" eaLnBrk="0" fontAlgn="base" latinLnBrk="0" hangingPunct="0">
                        <a:lnSpc>
                          <a:spcPct val="85000"/>
                        </a:lnSpc>
                        <a:spcBef>
                          <a:spcPct val="0"/>
                        </a:spcBef>
                        <a:spcAft>
                          <a:spcPct val="35000"/>
                        </a:spcAft>
                        <a:buClr>
                          <a:schemeClr val="bg2"/>
                        </a:buClr>
                        <a:buSzTx/>
                        <a:buFont typeface="Wingdings" pitchFamily="2" charset="2"/>
                        <a:buNone/>
                        <a:tabLst/>
                      </a:pPr>
                      <a:r>
                        <a:rPr kumimoji="0" lang="en-US" sz="1000" b="1" i="0" u="none" strike="noStrike" cap="none" normalizeH="0" baseline="0">
                          <a:ln>
                            <a:noFill/>
                          </a:ln>
                          <a:solidFill>
                            <a:schemeClr val="tx1"/>
                          </a:solidFill>
                          <a:effectLst/>
                          <a:latin typeface="Arial" charset="0"/>
                        </a:rPr>
                        <a:t>Petty Crime: street drugs dealers, shoplifters</a:t>
                      </a:r>
                    </a:p>
                    <a:p>
                      <a:pPr marL="0" marR="0" lvl="0" indent="0" algn="ctr" defTabSz="914400" rtl="0" eaLnBrk="0" fontAlgn="base" latinLnBrk="0" hangingPunct="0">
                        <a:lnSpc>
                          <a:spcPct val="85000"/>
                        </a:lnSpc>
                        <a:spcBef>
                          <a:spcPct val="0"/>
                        </a:spcBef>
                        <a:spcAft>
                          <a:spcPct val="35000"/>
                        </a:spcAft>
                        <a:buClr>
                          <a:schemeClr val="bg2"/>
                        </a:buClr>
                        <a:buSzTx/>
                        <a:buFont typeface="Wingdings" pitchFamily="2" charset="2"/>
                        <a:buNone/>
                        <a:tabLst/>
                      </a:pPr>
                      <a:endParaRPr kumimoji="0" lang="en-US" sz="1000" b="1" i="0" u="none" strike="noStrike" cap="none" normalizeH="0" baseline="0">
                        <a:ln>
                          <a:noFill/>
                        </a:ln>
                        <a:solidFill>
                          <a:schemeClr val="tx1"/>
                        </a:solidFill>
                        <a:effectLst/>
                        <a:latin typeface="Arial" charset="0"/>
                      </a:endParaRPr>
                    </a:p>
                    <a:p>
                      <a:pPr marL="0" marR="0" lvl="0" indent="0" algn="ctr" defTabSz="914400" rtl="0" eaLnBrk="0" fontAlgn="base" latinLnBrk="0" hangingPunct="0">
                        <a:lnSpc>
                          <a:spcPct val="85000"/>
                        </a:lnSpc>
                        <a:spcBef>
                          <a:spcPct val="0"/>
                        </a:spcBef>
                        <a:spcAft>
                          <a:spcPct val="35000"/>
                        </a:spcAft>
                        <a:buClr>
                          <a:schemeClr val="bg2"/>
                        </a:buClr>
                        <a:buSzTx/>
                        <a:buFont typeface="Wingdings" pitchFamily="2" charset="2"/>
                        <a:buNone/>
                        <a:tabLst/>
                      </a:pPr>
                      <a:endParaRPr kumimoji="0" lang="en-US" sz="1000" b="1" i="0" u="none" strike="noStrike" cap="none" normalizeH="0" baseline="0">
                        <a:ln>
                          <a:noFill/>
                        </a:ln>
                        <a:solidFill>
                          <a:schemeClr val="tx1"/>
                        </a:solidFill>
                        <a:effectLst/>
                        <a:latin typeface="Arial" charset="0"/>
                      </a:endParaRPr>
                    </a:p>
                    <a:p>
                      <a:pPr marL="0" marR="0" lvl="0" indent="0" algn="ctr" defTabSz="914400" rtl="0" eaLnBrk="0" fontAlgn="base" latinLnBrk="0" hangingPunct="0">
                        <a:lnSpc>
                          <a:spcPct val="85000"/>
                        </a:lnSpc>
                        <a:spcBef>
                          <a:spcPct val="0"/>
                        </a:spcBef>
                        <a:spcAft>
                          <a:spcPct val="35000"/>
                        </a:spcAft>
                        <a:buClr>
                          <a:schemeClr val="bg2"/>
                        </a:buClr>
                        <a:buSzTx/>
                        <a:buFont typeface="Wingdings" pitchFamily="2" charset="2"/>
                        <a:buNone/>
                        <a:tabLst/>
                      </a:pPr>
                      <a:endParaRPr kumimoji="0" lang="en-US" sz="1000" b="1" i="0" u="none" strike="noStrike" cap="none" normalizeH="0" baseline="0">
                        <a:ln>
                          <a:noFill/>
                        </a:ln>
                        <a:solidFill>
                          <a:schemeClr val="tx1"/>
                        </a:solidFill>
                        <a:effectLst/>
                        <a:latin typeface="Arial" charset="0"/>
                      </a:endParaRPr>
                    </a:p>
                    <a:p>
                      <a:pPr marL="0" marR="0" lvl="0" indent="0" algn="ctr" defTabSz="914400" rtl="0" eaLnBrk="0" fontAlgn="base" latinLnBrk="0" hangingPunct="0">
                        <a:lnSpc>
                          <a:spcPct val="85000"/>
                        </a:lnSpc>
                        <a:spcBef>
                          <a:spcPct val="0"/>
                        </a:spcBef>
                        <a:spcAft>
                          <a:spcPct val="35000"/>
                        </a:spcAft>
                        <a:buClr>
                          <a:schemeClr val="bg2"/>
                        </a:buClr>
                        <a:buSzTx/>
                        <a:buFont typeface="Wingdings" pitchFamily="2" charset="2"/>
                        <a:buNone/>
                        <a:tabLst/>
                      </a:pPr>
                      <a:r>
                        <a:rPr kumimoji="0" lang="en-US" sz="1000" b="1" i="0" u="none" strike="noStrike" cap="none" normalizeH="0" baseline="0">
                          <a:ln>
                            <a:noFill/>
                          </a:ln>
                          <a:solidFill>
                            <a:schemeClr val="tx1"/>
                          </a:solidFill>
                          <a:effectLst/>
                          <a:latin typeface="Arial" charset="0"/>
                        </a:rPr>
                        <a:t>   Traffic / Parking Fines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85000"/>
                        </a:lnSpc>
                        <a:spcBef>
                          <a:spcPct val="0"/>
                        </a:spcBef>
                        <a:spcAft>
                          <a:spcPct val="35000"/>
                        </a:spcAft>
                        <a:buClr>
                          <a:schemeClr val="bg2"/>
                        </a:buClr>
                        <a:buSzTx/>
                        <a:buFont typeface="Wingdings" pitchFamily="2" charset="2"/>
                        <a:buNone/>
                        <a:tabLst/>
                      </a:pPr>
                      <a:r>
                        <a:rPr kumimoji="0" lang="en-US" sz="1000" b="1" i="0" u="none" strike="noStrike" cap="none" normalizeH="0" baseline="0">
                          <a:ln>
                            <a:noFill/>
                          </a:ln>
                          <a:solidFill>
                            <a:schemeClr val="tx1"/>
                          </a:solidFill>
                          <a:effectLst/>
                          <a:latin typeface="Arial" charset="0"/>
                        </a:rPr>
                        <a:t>     </a:t>
                      </a:r>
                    </a:p>
                    <a:p>
                      <a:pPr marL="0" marR="0" lvl="0" indent="0" algn="ctr" defTabSz="914400" rtl="0" eaLnBrk="0" fontAlgn="base" latinLnBrk="0" hangingPunct="0">
                        <a:lnSpc>
                          <a:spcPct val="85000"/>
                        </a:lnSpc>
                        <a:spcBef>
                          <a:spcPct val="0"/>
                        </a:spcBef>
                        <a:spcAft>
                          <a:spcPct val="35000"/>
                        </a:spcAft>
                        <a:buClr>
                          <a:schemeClr val="bg2"/>
                        </a:buClr>
                        <a:buSzTx/>
                        <a:buFont typeface="Wingdings" pitchFamily="2" charset="2"/>
                        <a:buNone/>
                        <a:tabLst/>
                      </a:pPr>
                      <a:endParaRPr kumimoji="0" lang="en-AU" sz="1000" b="1" i="0" u="none" strike="noStrike" cap="none" normalizeH="0" baseline="0">
                        <a:ln>
                          <a:noFill/>
                        </a:ln>
                        <a:solidFill>
                          <a:schemeClr val="tx1"/>
                        </a:solidFill>
                        <a:effectLst/>
                        <a:latin typeface="Arial" charset="0"/>
                      </a:endParaRPr>
                    </a:p>
                    <a:p>
                      <a:pPr marL="0" marR="0" lvl="0" indent="0" algn="ctr" defTabSz="914400" rtl="0" eaLnBrk="0" fontAlgn="base" latinLnBrk="0" hangingPunct="0">
                        <a:lnSpc>
                          <a:spcPct val="85000"/>
                        </a:lnSpc>
                        <a:spcBef>
                          <a:spcPct val="0"/>
                        </a:spcBef>
                        <a:spcAft>
                          <a:spcPct val="35000"/>
                        </a:spcAft>
                        <a:buClr>
                          <a:schemeClr val="bg2"/>
                        </a:buClr>
                        <a:buSzTx/>
                        <a:buFont typeface="Wingdings" pitchFamily="2" charset="2"/>
                        <a:buNone/>
                        <a:tabLst/>
                      </a:pPr>
                      <a:endParaRPr kumimoji="0" lang="en-US" sz="1000" b="1" i="0" u="none" strike="noStrike" cap="none" normalizeH="0" baseline="0">
                        <a:ln>
                          <a:noFill/>
                        </a:ln>
                        <a:solidFill>
                          <a:schemeClr val="tx1"/>
                        </a:solidFill>
                        <a:effectLst/>
                        <a:latin typeface="Arial" charset="0"/>
                      </a:endParaRPr>
                    </a:p>
                    <a:p>
                      <a:pPr marL="0" marR="0" lvl="0" indent="0" algn="ctr" defTabSz="914400" rtl="0" eaLnBrk="0" fontAlgn="base" latinLnBrk="0" hangingPunct="0">
                        <a:lnSpc>
                          <a:spcPct val="85000"/>
                        </a:lnSpc>
                        <a:spcBef>
                          <a:spcPct val="0"/>
                        </a:spcBef>
                        <a:spcAft>
                          <a:spcPct val="35000"/>
                        </a:spcAft>
                        <a:buClr>
                          <a:schemeClr val="bg2"/>
                        </a:buClr>
                        <a:buSzTx/>
                        <a:buFont typeface="Wingdings" pitchFamily="2" charset="2"/>
                        <a:buNone/>
                        <a:tabLst/>
                      </a:pPr>
                      <a:r>
                        <a:rPr kumimoji="0" lang="en-US" sz="1000" b="1" i="0" u="none" strike="noStrike" cap="none" normalizeH="0" baseline="0">
                          <a:ln>
                            <a:noFill/>
                          </a:ln>
                          <a:solidFill>
                            <a:schemeClr val="tx1"/>
                          </a:solidFill>
                          <a:effectLst/>
                          <a:latin typeface="Arial" charset="0"/>
                        </a:rPr>
                        <a:t>Junior and Middle level officials, deputy mayors, immigration,  planning officials.</a:t>
                      </a:r>
                    </a:p>
                    <a:p>
                      <a:pPr marL="0" marR="0" lvl="0" indent="0" algn="l" defTabSz="914400" rtl="0" eaLnBrk="0" fontAlgn="base" latinLnBrk="0" hangingPunct="0">
                        <a:lnSpc>
                          <a:spcPct val="85000"/>
                        </a:lnSpc>
                        <a:spcBef>
                          <a:spcPct val="0"/>
                        </a:spcBef>
                        <a:spcAft>
                          <a:spcPct val="35000"/>
                        </a:spcAft>
                        <a:buClr>
                          <a:schemeClr val="bg2"/>
                        </a:buClr>
                        <a:buSzTx/>
                        <a:buFont typeface="Wingdings" pitchFamily="2" charset="2"/>
                        <a:buNone/>
                        <a:tabLst/>
                      </a:pPr>
                      <a:endParaRPr kumimoji="0" lang="en-US" sz="1000" b="1" i="0" u="none" strike="noStrike" cap="none" normalizeH="0" baseline="0">
                        <a:ln>
                          <a:noFill/>
                        </a:ln>
                        <a:solidFill>
                          <a:schemeClr val="tx1"/>
                        </a:solidFill>
                        <a:effectLst/>
                        <a:latin typeface="Arial" charset="0"/>
                      </a:endParaRPr>
                    </a:p>
                    <a:p>
                      <a:pPr marL="0" marR="0" lvl="0" indent="0" algn="l" defTabSz="914400" rtl="0" eaLnBrk="0" fontAlgn="base" latinLnBrk="0" hangingPunct="0">
                        <a:lnSpc>
                          <a:spcPct val="85000"/>
                        </a:lnSpc>
                        <a:spcBef>
                          <a:spcPct val="0"/>
                        </a:spcBef>
                        <a:spcAft>
                          <a:spcPct val="35000"/>
                        </a:spcAft>
                        <a:buClr>
                          <a:schemeClr val="bg2"/>
                        </a:buClr>
                        <a:buSzTx/>
                        <a:buFont typeface="Wingdings" pitchFamily="2" charset="2"/>
                        <a:buNone/>
                        <a:tabLst/>
                      </a:pPr>
                      <a:endParaRPr kumimoji="0" lang="en-US" sz="1000" b="1" i="0" u="none" strike="noStrike" cap="none" normalizeH="0" baseline="0">
                        <a:ln>
                          <a:noFill/>
                        </a:ln>
                        <a:solidFill>
                          <a:schemeClr val="tx1"/>
                        </a:solidFill>
                        <a:effectLst/>
                        <a:latin typeface="Arial" charset="0"/>
                      </a:endParaRPr>
                    </a:p>
                    <a:p>
                      <a:pPr marL="0" marR="0" lvl="0" indent="0" algn="l" defTabSz="914400" rtl="0" eaLnBrk="0" fontAlgn="base" latinLnBrk="0" hangingPunct="0">
                        <a:lnSpc>
                          <a:spcPct val="85000"/>
                        </a:lnSpc>
                        <a:spcBef>
                          <a:spcPct val="0"/>
                        </a:spcBef>
                        <a:spcAft>
                          <a:spcPct val="35000"/>
                        </a:spcAft>
                        <a:buClr>
                          <a:schemeClr val="bg2"/>
                        </a:buClr>
                        <a:buSzTx/>
                        <a:buFont typeface="Wingdings" pitchFamily="2" charset="2"/>
                        <a:buNone/>
                        <a:tabLst/>
                      </a:pPr>
                      <a:endParaRPr kumimoji="0" lang="en-US" sz="1000" b="1" i="0" u="none" strike="noStrike" cap="none" normalizeH="0" baseline="0">
                        <a:ln>
                          <a:noFill/>
                        </a:ln>
                        <a:solidFill>
                          <a:schemeClr val="tx1"/>
                        </a:solidFill>
                        <a:effectLst/>
                        <a:latin typeface="Arial" charset="0"/>
                      </a:endParaRPr>
                    </a:p>
                    <a:p>
                      <a:pPr marL="0" marR="0" lvl="0" indent="0" algn="ctr" defTabSz="914400" rtl="0" eaLnBrk="0" fontAlgn="base" latinLnBrk="0" hangingPunct="0">
                        <a:lnSpc>
                          <a:spcPct val="85000"/>
                        </a:lnSpc>
                        <a:spcBef>
                          <a:spcPct val="0"/>
                        </a:spcBef>
                        <a:spcAft>
                          <a:spcPct val="35000"/>
                        </a:spcAft>
                        <a:buClr>
                          <a:schemeClr val="bg2"/>
                        </a:buClr>
                        <a:buSzTx/>
                        <a:buFont typeface="Wingdings" pitchFamily="2" charset="2"/>
                        <a:buNone/>
                        <a:tabLst/>
                      </a:pPr>
                      <a:r>
                        <a:rPr kumimoji="0" lang="en-US" sz="1000" b="1" i="0" u="none" strike="noStrike" cap="none" normalizeH="0" baseline="0">
                          <a:ln>
                            <a:noFill/>
                          </a:ln>
                          <a:solidFill>
                            <a:schemeClr val="tx1"/>
                          </a:solidFill>
                          <a:effectLst/>
                          <a:latin typeface="Arial" charset="0"/>
                        </a:rPr>
                        <a:t>Pest control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6" name="Line 22"/>
          <p:cNvSpPr>
            <a:spLocks noChangeShapeType="1"/>
          </p:cNvSpPr>
          <p:nvPr/>
        </p:nvSpPr>
        <p:spPr bwMode="auto">
          <a:xfrm flipV="1">
            <a:off x="609600" y="3984625"/>
            <a:ext cx="8382000" cy="1588"/>
          </a:xfrm>
          <a:prstGeom prst="line">
            <a:avLst/>
          </a:prstGeom>
          <a:noFill/>
          <a:ln w="50800">
            <a:solidFill>
              <a:srgbClr val="FF0000"/>
            </a:solidFill>
            <a:round/>
            <a:headEnd/>
            <a:tailEnd/>
          </a:ln>
        </p:spPr>
        <p:txBody>
          <a:bodyPr/>
          <a:lstStyle/>
          <a:p>
            <a:endParaRPr lang="en-US"/>
          </a:p>
        </p:txBody>
      </p:sp>
      <p:sp>
        <p:nvSpPr>
          <p:cNvPr id="7" name="Text Box 23"/>
          <p:cNvSpPr txBox="1">
            <a:spLocks noChangeArrowheads="1"/>
          </p:cNvSpPr>
          <p:nvPr/>
        </p:nvSpPr>
        <p:spPr bwMode="auto">
          <a:xfrm>
            <a:off x="423863" y="409575"/>
            <a:ext cx="8237537" cy="400110"/>
          </a:xfrm>
          <a:prstGeom prst="rect">
            <a:avLst/>
          </a:prstGeom>
          <a:noFill/>
          <a:ln w="9525" algn="ctr">
            <a:noFill/>
            <a:miter lim="800000"/>
            <a:headEnd/>
            <a:tailEnd/>
          </a:ln>
        </p:spPr>
        <p:txBody>
          <a:bodyPr>
            <a:spAutoFit/>
          </a:bodyPr>
          <a:lstStyle/>
          <a:p>
            <a:pPr algn="ctr">
              <a:lnSpc>
                <a:spcPct val="100000"/>
              </a:lnSpc>
              <a:spcBef>
                <a:spcPct val="50000"/>
              </a:spcBef>
              <a:spcAft>
                <a:spcPct val="0"/>
              </a:spcAft>
              <a:buClrTx/>
              <a:buFontTx/>
              <a:buNone/>
            </a:pPr>
            <a:r>
              <a:rPr lang="en-GB" sz="2000" b="1" dirty="0">
                <a:solidFill>
                  <a:srgbClr val="4D4D4D"/>
                </a:solidFill>
                <a:ea typeface="Arial Unicode MS" pitchFamily="34" charset="-128"/>
                <a:cs typeface="Arial Unicode MS" pitchFamily="34" charset="-128"/>
              </a:rPr>
              <a:t>Your risk based approach is about where you draw the line</a:t>
            </a:r>
          </a:p>
        </p:txBody>
      </p:sp>
      <p:sp>
        <p:nvSpPr>
          <p:cNvPr id="8" name="Text Box 24"/>
          <p:cNvSpPr txBox="1">
            <a:spLocks noChangeArrowheads="1"/>
          </p:cNvSpPr>
          <p:nvPr/>
        </p:nvSpPr>
        <p:spPr bwMode="auto">
          <a:xfrm>
            <a:off x="609600" y="5173663"/>
            <a:ext cx="1555750" cy="366712"/>
          </a:xfrm>
          <a:prstGeom prst="rect">
            <a:avLst/>
          </a:prstGeom>
          <a:noFill/>
          <a:ln w="9525" algn="ctr">
            <a:noFill/>
            <a:miter lim="800000"/>
            <a:headEnd/>
            <a:tailEnd/>
          </a:ln>
        </p:spPr>
        <p:txBody>
          <a:bodyPr>
            <a:spAutoFit/>
          </a:bodyPr>
          <a:lstStyle/>
          <a:p>
            <a:pPr algn="ctr">
              <a:lnSpc>
                <a:spcPct val="100000"/>
              </a:lnSpc>
              <a:spcBef>
                <a:spcPct val="50000"/>
              </a:spcBef>
              <a:spcAft>
                <a:spcPct val="0"/>
              </a:spcAft>
              <a:buClrTx/>
              <a:buFontTx/>
              <a:buNone/>
            </a:pPr>
            <a:r>
              <a:rPr lang="en-US" sz="1800" b="1">
                <a:solidFill>
                  <a:srgbClr val="FF0000"/>
                </a:solidFill>
              </a:rPr>
              <a:t>1,000,000</a:t>
            </a:r>
          </a:p>
        </p:txBody>
      </p:sp>
      <p:sp>
        <p:nvSpPr>
          <p:cNvPr id="9" name="Text Box 25"/>
          <p:cNvSpPr txBox="1">
            <a:spLocks noChangeArrowheads="1"/>
          </p:cNvSpPr>
          <p:nvPr/>
        </p:nvSpPr>
        <p:spPr bwMode="auto">
          <a:xfrm>
            <a:off x="793750" y="2065338"/>
            <a:ext cx="1371600" cy="779462"/>
          </a:xfrm>
          <a:prstGeom prst="rect">
            <a:avLst/>
          </a:prstGeom>
          <a:noFill/>
          <a:ln w="9525" algn="ctr">
            <a:noFill/>
            <a:miter lim="800000"/>
            <a:headEnd/>
            <a:tailEnd/>
          </a:ln>
        </p:spPr>
        <p:txBody>
          <a:bodyPr>
            <a:spAutoFit/>
          </a:bodyPr>
          <a:lstStyle/>
          <a:p>
            <a:pPr algn="ctr">
              <a:lnSpc>
                <a:spcPct val="100000"/>
              </a:lnSpc>
              <a:spcBef>
                <a:spcPct val="50000"/>
              </a:spcBef>
              <a:spcAft>
                <a:spcPct val="0"/>
              </a:spcAft>
              <a:buClrTx/>
              <a:buFontTx/>
              <a:buNone/>
            </a:pPr>
            <a:r>
              <a:rPr lang="en-US" sz="1800" b="1">
                <a:solidFill>
                  <a:srgbClr val="FF0000"/>
                </a:solidFill>
              </a:rPr>
              <a:t>10,000</a:t>
            </a:r>
          </a:p>
          <a:p>
            <a:pPr algn="ctr">
              <a:lnSpc>
                <a:spcPct val="100000"/>
              </a:lnSpc>
              <a:spcBef>
                <a:spcPct val="50000"/>
              </a:spcBef>
              <a:spcAft>
                <a:spcPct val="0"/>
              </a:spcAft>
              <a:buClrTx/>
              <a:buFontTx/>
              <a:buNone/>
            </a:pPr>
            <a:endParaRPr lang="en-US" sz="1800" b="1">
              <a:solidFill>
                <a:schemeClr val="tx1"/>
              </a:solidFill>
            </a:endParaRPr>
          </a:p>
        </p:txBody>
      </p:sp>
      <p:sp>
        <p:nvSpPr>
          <p:cNvPr id="10" name="Text Box 26"/>
          <p:cNvSpPr txBox="1">
            <a:spLocks noChangeArrowheads="1"/>
          </p:cNvSpPr>
          <p:nvPr/>
        </p:nvSpPr>
        <p:spPr bwMode="auto">
          <a:xfrm>
            <a:off x="519113" y="3527425"/>
            <a:ext cx="1646237" cy="366713"/>
          </a:xfrm>
          <a:prstGeom prst="rect">
            <a:avLst/>
          </a:prstGeom>
          <a:noFill/>
          <a:ln w="9525" algn="ctr">
            <a:noFill/>
            <a:miter lim="800000"/>
            <a:headEnd/>
            <a:tailEnd/>
          </a:ln>
        </p:spPr>
        <p:txBody>
          <a:bodyPr>
            <a:spAutoFit/>
          </a:bodyPr>
          <a:lstStyle/>
          <a:p>
            <a:pPr algn="ctr">
              <a:lnSpc>
                <a:spcPct val="100000"/>
              </a:lnSpc>
              <a:spcBef>
                <a:spcPct val="50000"/>
              </a:spcBef>
              <a:spcAft>
                <a:spcPct val="0"/>
              </a:spcAft>
              <a:buClrTx/>
              <a:buFontTx/>
              <a:buNone/>
            </a:pPr>
            <a:r>
              <a:rPr lang="en-US" sz="1800" b="1">
                <a:solidFill>
                  <a:srgbClr val="FF0000"/>
                </a:solidFill>
              </a:rPr>
              <a:t>500,000</a:t>
            </a:r>
          </a:p>
        </p:txBody>
      </p:sp>
      <p:sp>
        <p:nvSpPr>
          <p:cNvPr id="11" name="Rectangle 27"/>
          <p:cNvSpPr>
            <a:spLocks noChangeArrowheads="1"/>
          </p:cNvSpPr>
          <p:nvPr/>
        </p:nvSpPr>
        <p:spPr bwMode="auto">
          <a:xfrm>
            <a:off x="8480425" y="6265863"/>
            <a:ext cx="260350" cy="228600"/>
          </a:xfrm>
          <a:prstGeom prst="rect">
            <a:avLst/>
          </a:prstGeom>
          <a:noFill/>
          <a:ln w="9525">
            <a:noFill/>
            <a:miter lim="800000"/>
            <a:headEnd/>
            <a:tailEnd/>
          </a:ln>
        </p:spPr>
        <p:txBody>
          <a:bodyPr wrap="none">
            <a:spAutoFit/>
          </a:bodyPr>
          <a:lstStyle/>
          <a:p>
            <a:pPr eaLnBrk="0" hangingPunct="0">
              <a:lnSpc>
                <a:spcPct val="100000"/>
              </a:lnSpc>
              <a:spcBef>
                <a:spcPct val="50000"/>
              </a:spcBef>
              <a:spcAft>
                <a:spcPct val="0"/>
              </a:spcAft>
              <a:buClrTx/>
              <a:buFontTx/>
              <a:buNone/>
            </a:pPr>
            <a:r>
              <a:rPr lang="en-US" sz="900">
                <a:solidFill>
                  <a:schemeClr val="bg1"/>
                </a:solidFill>
              </a:rPr>
              <a:t>B</a:t>
            </a:r>
          </a:p>
        </p:txBody>
      </p:sp>
      <p:sp>
        <p:nvSpPr>
          <p:cNvPr id="12" name="Text Box 28"/>
          <p:cNvSpPr txBox="1">
            <a:spLocks noChangeArrowheads="1"/>
          </p:cNvSpPr>
          <p:nvPr/>
        </p:nvSpPr>
        <p:spPr bwMode="auto">
          <a:xfrm>
            <a:off x="639763" y="6235700"/>
            <a:ext cx="4846637" cy="304800"/>
          </a:xfrm>
          <a:prstGeom prst="rect">
            <a:avLst/>
          </a:prstGeom>
          <a:noFill/>
          <a:ln w="9525" algn="ctr">
            <a:noFill/>
            <a:miter lim="800000"/>
            <a:headEnd/>
            <a:tailEnd/>
          </a:ln>
        </p:spPr>
        <p:txBody>
          <a:bodyPr>
            <a:spAutoFit/>
          </a:bodyPr>
          <a:lstStyle/>
          <a:p>
            <a:pPr algn="ctr">
              <a:lnSpc>
                <a:spcPct val="100000"/>
              </a:lnSpc>
              <a:spcBef>
                <a:spcPct val="50000"/>
              </a:spcBef>
              <a:spcAft>
                <a:spcPct val="0"/>
              </a:spcAft>
              <a:buClrTx/>
              <a:buFontTx/>
              <a:buNone/>
            </a:pPr>
            <a:r>
              <a:rPr lang="en-US" sz="1400" b="1">
                <a:solidFill>
                  <a:schemeClr val="tx1"/>
                </a:solidFill>
              </a:rPr>
              <a:t>Triangle represents matches requiring investigation</a:t>
            </a:r>
          </a:p>
        </p:txBody>
      </p:sp>
      <p:sp>
        <p:nvSpPr>
          <p:cNvPr id="13" name="Line 29"/>
          <p:cNvSpPr>
            <a:spLocks noChangeShapeType="1"/>
          </p:cNvSpPr>
          <p:nvPr/>
        </p:nvSpPr>
        <p:spPr bwMode="auto">
          <a:xfrm flipV="1">
            <a:off x="5211763" y="5897563"/>
            <a:ext cx="1281112" cy="365125"/>
          </a:xfrm>
          <a:prstGeom prst="line">
            <a:avLst/>
          </a:prstGeom>
          <a:noFill/>
          <a:ln w="9525">
            <a:solidFill>
              <a:schemeClr val="tx1"/>
            </a:solidFill>
            <a:round/>
            <a:headEnd/>
            <a:tailEnd type="triangle" w="med" len="med"/>
          </a:ln>
        </p:spPr>
        <p:txBody>
          <a:bodyPr/>
          <a:lstStyle/>
          <a:p>
            <a:endParaRPr lang="en-US"/>
          </a:p>
        </p:txBody>
      </p:sp>
      <p:sp>
        <p:nvSpPr>
          <p:cNvPr id="14" name="Oval 30"/>
          <p:cNvSpPr>
            <a:spLocks noChangeArrowheads="1"/>
          </p:cNvSpPr>
          <p:nvPr/>
        </p:nvSpPr>
        <p:spPr bwMode="auto">
          <a:xfrm>
            <a:off x="4541838" y="2247900"/>
            <a:ext cx="3932237" cy="1920875"/>
          </a:xfrm>
          <a:prstGeom prst="ellipse">
            <a:avLst/>
          </a:prstGeom>
          <a:noFill/>
          <a:ln w="38100" algn="ctr">
            <a:solidFill>
              <a:srgbClr val="99CC00"/>
            </a:solidFill>
            <a:round/>
            <a:headEnd/>
            <a:tailEnd/>
          </a:ln>
        </p:spPr>
        <p:txBody>
          <a:bodyPr wrap="none" anchor="ctr"/>
          <a:lstStyle/>
          <a:p>
            <a:pPr>
              <a:lnSpc>
                <a:spcPct val="100000"/>
              </a:lnSpc>
              <a:spcAft>
                <a:spcPct val="0"/>
              </a:spcAft>
              <a:buClrTx/>
              <a:buFontTx/>
              <a:buNone/>
            </a:pPr>
            <a:endParaRPr lang="en-US" sz="2400">
              <a:solidFill>
                <a:schemeClr val="tx1"/>
              </a:solidFill>
              <a:latin typeface="Times" pitchFamily="18" charset="0"/>
            </a:endParaRPr>
          </a:p>
        </p:txBody>
      </p:sp>
      <p:sp>
        <p:nvSpPr>
          <p:cNvPr id="15" name="Line 31"/>
          <p:cNvSpPr>
            <a:spLocks noChangeShapeType="1"/>
          </p:cNvSpPr>
          <p:nvPr/>
        </p:nvSpPr>
        <p:spPr bwMode="auto">
          <a:xfrm flipH="1">
            <a:off x="1943100" y="3182938"/>
            <a:ext cx="2560638" cy="0"/>
          </a:xfrm>
          <a:prstGeom prst="line">
            <a:avLst/>
          </a:prstGeom>
          <a:noFill/>
          <a:ln w="28575">
            <a:solidFill>
              <a:srgbClr val="99CC00"/>
            </a:solidFill>
            <a:round/>
            <a:headEnd/>
            <a:tailEnd type="triangle" w="med" len="med"/>
          </a:ln>
        </p:spPr>
        <p:txBody>
          <a:bodyPr/>
          <a:lstStyle/>
          <a:p>
            <a:endParaRPr lang="en-US"/>
          </a:p>
        </p:txBody>
      </p:sp>
      <p:sp>
        <p:nvSpPr>
          <p:cNvPr id="16" name="Text Box 32"/>
          <p:cNvSpPr txBox="1">
            <a:spLocks noChangeArrowheads="1"/>
          </p:cNvSpPr>
          <p:nvPr/>
        </p:nvSpPr>
        <p:spPr bwMode="auto">
          <a:xfrm>
            <a:off x="427038" y="2797175"/>
            <a:ext cx="1554162" cy="369332"/>
          </a:xfrm>
          <a:prstGeom prst="rect">
            <a:avLst/>
          </a:prstGeom>
          <a:noFill/>
          <a:ln w="9525" algn="ctr">
            <a:noFill/>
            <a:miter lim="800000"/>
            <a:headEnd/>
            <a:tailEnd/>
          </a:ln>
        </p:spPr>
        <p:txBody>
          <a:bodyPr>
            <a:spAutoFit/>
          </a:bodyPr>
          <a:lstStyle/>
          <a:p>
            <a:pPr algn="ctr">
              <a:lnSpc>
                <a:spcPct val="100000"/>
              </a:lnSpc>
              <a:spcBef>
                <a:spcPct val="50000"/>
              </a:spcBef>
              <a:spcAft>
                <a:spcPct val="0"/>
              </a:spcAft>
              <a:buClrTx/>
              <a:buFontTx/>
              <a:buNone/>
            </a:pPr>
            <a:r>
              <a:rPr lang="en-US" sz="1800" b="1" dirty="0">
                <a:solidFill>
                  <a:schemeClr val="folHlink"/>
                </a:solidFill>
              </a:rPr>
              <a:t> </a:t>
            </a:r>
            <a:r>
              <a:rPr lang="en-US" sz="1800" b="1" dirty="0" err="1">
                <a:solidFill>
                  <a:schemeClr val="folHlink"/>
                </a:solidFill>
              </a:rPr>
              <a:t>Watchlist</a:t>
            </a:r>
            <a:endParaRPr lang="en-US" sz="1800" b="1" dirty="0">
              <a:solidFill>
                <a:schemeClr val="folHlink"/>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grpId="0" nodeType="clickEffect">
                                  <p:stCondLst>
                                    <p:cond delay="0"/>
                                  </p:stCondLst>
                                  <p:childTnLst>
                                    <p:animMotion origin="layout" path="M 0 -1.15607E-6 L 0 -0.19977 " pathEditMode="relative" rAng="0" ptsTypes="AA">
                                      <p:cBhvr>
                                        <p:cTn id="6" dur="2000" fill="hold"/>
                                        <p:tgtEl>
                                          <p:spTgt spid="6"/>
                                        </p:tgtEl>
                                        <p:attrNameLst>
                                          <p:attrName>ppt_x</p:attrName>
                                          <p:attrName>ppt_y</p:attrName>
                                        </p:attrNameLst>
                                      </p:cBhvr>
                                      <p:rCtr x="0" y="-100"/>
                                    </p:animMotion>
                                  </p:childTnLst>
                                </p:cTn>
                              </p:par>
                              <p:par>
                                <p:cTn id="7" presetID="10"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animEffect transition="in" filter="fade">
                                      <p:cBhvr>
                                        <p:cTn id="9" dur="20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path" presetSubtype="0" accel="50000" decel="50000" fill="hold" grpId="1" nodeType="clickEffect">
                                  <p:stCondLst>
                                    <p:cond delay="0"/>
                                  </p:stCondLst>
                                  <p:childTnLst>
                                    <p:animMotion origin="layout" path="M 0 -0.19977 L -0.00174 0.26636 " pathEditMode="relative" rAng="0" ptsTypes="AA">
                                      <p:cBhvr>
                                        <p:cTn id="13" dur="2000" fill="hold"/>
                                        <p:tgtEl>
                                          <p:spTgt spid="6"/>
                                        </p:tgtEl>
                                        <p:attrNameLst>
                                          <p:attrName>ppt_x</p:attrName>
                                          <p:attrName>ppt_y</p:attrName>
                                        </p:attrNameLst>
                                      </p:cBhvr>
                                      <p:rCtr x="-1" y="233"/>
                                    </p:animMotion>
                                  </p:childTnLst>
                                </p:cTn>
                              </p:par>
                              <p:par>
                                <p:cTn id="14" presetID="10" presetClass="entr" presetSubtype="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20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path" presetSubtype="0" accel="50000" decel="50000" fill="hold" grpId="2" nodeType="clickEffect">
                                  <p:stCondLst>
                                    <p:cond delay="0"/>
                                  </p:stCondLst>
                                  <p:childTnLst>
                                    <p:animMotion origin="layout" path="M -0.00174 0.26636 L -0.00348 -1.15607E-6 " pathEditMode="relative" rAng="0" ptsTypes="AA">
                                      <p:cBhvr>
                                        <p:cTn id="20" dur="2000" fill="hold"/>
                                        <p:tgtEl>
                                          <p:spTgt spid="6"/>
                                        </p:tgtEl>
                                        <p:attrNameLst>
                                          <p:attrName>ppt_x</p:attrName>
                                          <p:attrName>ppt_y</p:attrName>
                                        </p:attrNameLst>
                                      </p:cBhvr>
                                      <p:rCtr x="-1" y="-133"/>
                                    </p:animMotion>
                                  </p:childTnLst>
                                </p:cTn>
                              </p:par>
                              <p:par>
                                <p:cTn id="21" presetID="10"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fade">
                                      <p:cBhvr>
                                        <p:cTn id="23" dur="1000"/>
                                        <p:tgtEl>
                                          <p:spTgt spid="10"/>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1000"/>
                                        <p:tgtEl>
                                          <p:spTgt spid="14"/>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fade">
                                      <p:cBhvr>
                                        <p:cTn id="29" dur="2000"/>
                                        <p:tgtEl>
                                          <p:spTgt spid="15"/>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fade">
                                      <p:cBhvr>
                                        <p:cTn id="32"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6" grpId="2" animBg="1"/>
      <p:bldP spid="8" grpId="0"/>
      <p:bldP spid="9" grpId="0"/>
      <p:bldP spid="10" grpId="0"/>
      <p:bldP spid="14" grpId="0" animBg="1"/>
      <p:bldP spid="15" grpId="0" animBg="1"/>
      <p:bldP spid="1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371600" y="1527175"/>
            <a:ext cx="7772400" cy="53308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80000"/>
              </a:lnSpc>
              <a:spcBef>
                <a:spcPct val="20000"/>
              </a:spcBef>
              <a:spcAft>
                <a:spcPct val="0"/>
              </a:spcAft>
              <a:buClrTx/>
              <a:buSzTx/>
              <a:buFontTx/>
              <a:buChar char="•"/>
              <a:tabLst/>
              <a:defRPr/>
            </a:pPr>
            <a:r>
              <a:rPr kumimoji="0" lang="en-GB" sz="1700" b="0" i="0" u="none" strike="noStrike" kern="0" cap="none" spc="0" normalizeH="0" baseline="0" noProof="0" dirty="0">
                <a:ln>
                  <a:noFill/>
                </a:ln>
                <a:solidFill>
                  <a:schemeClr val="tx1"/>
                </a:solidFill>
                <a:effectLst/>
                <a:uLnTx/>
                <a:uFillTx/>
                <a:latin typeface="+mn-lt"/>
                <a:ea typeface="+mn-ea"/>
                <a:cs typeface="+mn-cs"/>
              </a:rPr>
              <a:t>Senior Politically Exposed People (PEPs)</a:t>
            </a:r>
          </a:p>
          <a:p>
            <a:pPr marL="342900" marR="0" lvl="0" indent="-342900" algn="l" defTabSz="914400" rtl="0" eaLnBrk="1" fontAlgn="base" latinLnBrk="0" hangingPunct="1">
              <a:lnSpc>
                <a:spcPct val="80000"/>
              </a:lnSpc>
              <a:spcBef>
                <a:spcPct val="20000"/>
              </a:spcBef>
              <a:spcAft>
                <a:spcPct val="0"/>
              </a:spcAft>
              <a:buClrTx/>
              <a:buSzTx/>
              <a:buFontTx/>
              <a:buChar char="•"/>
              <a:tabLst/>
              <a:defRPr/>
            </a:pPr>
            <a:endParaRPr kumimoji="0" lang="en-GB" sz="17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80000"/>
              </a:lnSpc>
              <a:spcBef>
                <a:spcPct val="20000"/>
              </a:spcBef>
              <a:spcAft>
                <a:spcPct val="0"/>
              </a:spcAft>
              <a:buClrTx/>
              <a:buSzTx/>
              <a:buFontTx/>
              <a:buChar char="•"/>
              <a:tabLst/>
              <a:defRPr/>
            </a:pPr>
            <a:endParaRPr kumimoji="0" lang="en-GB" sz="17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80000"/>
              </a:lnSpc>
              <a:spcBef>
                <a:spcPct val="20000"/>
              </a:spcBef>
              <a:spcAft>
                <a:spcPct val="0"/>
              </a:spcAft>
              <a:buClrTx/>
              <a:buSzTx/>
              <a:buFontTx/>
              <a:buChar char="•"/>
              <a:tabLst/>
              <a:defRPr/>
            </a:pPr>
            <a:r>
              <a:rPr kumimoji="0" lang="en-GB" sz="1700" b="0" i="0" u="none" strike="noStrike" kern="0" cap="none" spc="0" normalizeH="0" baseline="0" noProof="0" dirty="0">
                <a:ln>
                  <a:noFill/>
                </a:ln>
                <a:solidFill>
                  <a:schemeClr val="tx1"/>
                </a:solidFill>
                <a:effectLst/>
                <a:uLnTx/>
                <a:uFillTx/>
                <a:latin typeface="+mn-lt"/>
                <a:ea typeface="+mn-ea"/>
                <a:cs typeface="+mn-cs"/>
              </a:rPr>
              <a:t>Relatives &amp; Close Associates</a:t>
            </a:r>
          </a:p>
          <a:p>
            <a:pPr marL="342900" marR="0" lvl="0" indent="-342900" algn="l" defTabSz="914400" rtl="0" eaLnBrk="1" fontAlgn="base" latinLnBrk="0" hangingPunct="1">
              <a:lnSpc>
                <a:spcPct val="80000"/>
              </a:lnSpc>
              <a:spcBef>
                <a:spcPct val="20000"/>
              </a:spcBef>
              <a:spcAft>
                <a:spcPct val="0"/>
              </a:spcAft>
              <a:buClrTx/>
              <a:buSzTx/>
              <a:buFontTx/>
              <a:buChar char="•"/>
              <a:tabLst/>
              <a:defRPr/>
            </a:pPr>
            <a:endParaRPr kumimoji="0" lang="en-GB" sz="17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80000"/>
              </a:lnSpc>
              <a:spcBef>
                <a:spcPct val="20000"/>
              </a:spcBef>
              <a:spcAft>
                <a:spcPct val="0"/>
              </a:spcAft>
              <a:buClrTx/>
              <a:buSzTx/>
              <a:buFontTx/>
              <a:buChar char="•"/>
              <a:tabLst/>
              <a:defRPr/>
            </a:pPr>
            <a:r>
              <a:rPr kumimoji="0" lang="en-GB" sz="1700" b="0" i="0" u="none" strike="noStrike" kern="0" cap="none" spc="0" normalizeH="0" baseline="0" noProof="0" dirty="0">
                <a:ln>
                  <a:noFill/>
                </a:ln>
                <a:solidFill>
                  <a:schemeClr val="tx1"/>
                </a:solidFill>
                <a:effectLst/>
                <a:uLnTx/>
                <a:uFillTx/>
                <a:latin typeface="+mn-lt"/>
                <a:ea typeface="+mn-ea"/>
                <a:cs typeface="+mn-cs"/>
              </a:rPr>
              <a:t>Global coverage of sanctions list, law enforcement and other official lists</a:t>
            </a:r>
          </a:p>
          <a:p>
            <a:pPr marL="342900" marR="0" lvl="0" indent="-342900" algn="l" defTabSz="914400" rtl="0" eaLnBrk="1" fontAlgn="base" latinLnBrk="0" hangingPunct="1">
              <a:lnSpc>
                <a:spcPct val="80000"/>
              </a:lnSpc>
              <a:spcBef>
                <a:spcPct val="20000"/>
              </a:spcBef>
              <a:spcAft>
                <a:spcPct val="0"/>
              </a:spcAft>
              <a:buClrTx/>
              <a:buSzTx/>
              <a:buFont typeface="Wingdings" pitchFamily="2" charset="2"/>
              <a:buNone/>
              <a:tabLst/>
              <a:defRPr/>
            </a:pPr>
            <a:endParaRPr kumimoji="0" lang="en-GB" sz="17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80000"/>
              </a:lnSpc>
              <a:spcBef>
                <a:spcPct val="20000"/>
              </a:spcBef>
              <a:spcAft>
                <a:spcPct val="0"/>
              </a:spcAft>
              <a:buClrTx/>
              <a:buSzTx/>
              <a:buFontTx/>
              <a:buChar char="•"/>
              <a:tabLst/>
              <a:defRPr/>
            </a:pPr>
            <a:r>
              <a:rPr kumimoji="0" lang="en-GB" sz="1700" b="0" i="0" u="none" strike="noStrike" kern="0" cap="none" spc="0" normalizeH="0" baseline="0" noProof="0" dirty="0">
                <a:ln>
                  <a:noFill/>
                </a:ln>
                <a:solidFill>
                  <a:schemeClr val="tx1"/>
                </a:solidFill>
                <a:effectLst/>
                <a:uLnTx/>
                <a:uFillTx/>
                <a:latin typeface="+mn-lt"/>
                <a:ea typeface="+mn-ea"/>
                <a:cs typeface="+mn-cs"/>
              </a:rPr>
              <a:t>High profile persons of Special Interest (negative media)</a:t>
            </a:r>
            <a:endParaRPr kumimoji="0" lang="en-GB" sz="2000" b="0" i="0" u="none" strike="noStrike" kern="0" cap="none" spc="0" normalizeH="0" baseline="0" noProof="0" dirty="0">
              <a:ln>
                <a:noFill/>
              </a:ln>
              <a:solidFill>
                <a:schemeClr val="tx1"/>
              </a:solidFill>
              <a:effectLst/>
              <a:uLnTx/>
              <a:uFillTx/>
              <a:latin typeface="+mn-lt"/>
              <a:ea typeface="+mn-ea"/>
              <a:cs typeface="+mn-cs"/>
            </a:endParaRPr>
          </a:p>
          <a:p>
            <a:pPr marL="742950" marR="0" lvl="1" indent="-285750" algn="l" defTabSz="914400" rtl="0" eaLnBrk="1" fontAlgn="base" latinLnBrk="0" hangingPunct="1">
              <a:lnSpc>
                <a:spcPct val="80000"/>
              </a:lnSpc>
              <a:spcBef>
                <a:spcPct val="20000"/>
              </a:spcBef>
              <a:spcAft>
                <a:spcPct val="0"/>
              </a:spcAft>
              <a:buClrTx/>
              <a:buSzTx/>
              <a:buFontTx/>
              <a:buChar char="–"/>
              <a:tabLst/>
              <a:defRPr/>
            </a:pPr>
            <a:r>
              <a:rPr kumimoji="0" lang="en-GB" sz="1700" b="0" i="0" u="none" strike="noStrike" kern="0" cap="none" spc="0" normalizeH="0" baseline="0" noProof="0" dirty="0">
                <a:ln>
                  <a:noFill/>
                </a:ln>
                <a:solidFill>
                  <a:schemeClr val="tx1"/>
                </a:solidFill>
                <a:effectLst/>
                <a:uLnTx/>
                <a:uFillTx/>
                <a:latin typeface="+mn-lt"/>
              </a:rPr>
              <a:t>Financial crime</a:t>
            </a:r>
          </a:p>
          <a:p>
            <a:pPr marL="742950" marR="0" lvl="1" indent="-285750" algn="l" defTabSz="914400" rtl="0" eaLnBrk="1" fontAlgn="base" latinLnBrk="0" hangingPunct="1">
              <a:lnSpc>
                <a:spcPct val="80000"/>
              </a:lnSpc>
              <a:spcBef>
                <a:spcPct val="20000"/>
              </a:spcBef>
              <a:spcAft>
                <a:spcPct val="0"/>
              </a:spcAft>
              <a:buClrTx/>
              <a:buSzTx/>
              <a:buFontTx/>
              <a:buChar char="–"/>
              <a:tabLst/>
              <a:defRPr/>
            </a:pPr>
            <a:r>
              <a:rPr kumimoji="0" lang="en-GB" sz="1700" b="0" i="0" u="none" strike="noStrike" kern="0" cap="none" spc="0" normalizeH="0" baseline="0" noProof="0" dirty="0">
                <a:ln>
                  <a:noFill/>
                </a:ln>
                <a:solidFill>
                  <a:schemeClr val="tx1"/>
                </a:solidFill>
                <a:effectLst/>
                <a:uLnTx/>
                <a:uFillTx/>
                <a:latin typeface="+mn-lt"/>
              </a:rPr>
              <a:t>Organised crime</a:t>
            </a:r>
          </a:p>
          <a:p>
            <a:pPr marL="742950" marR="0" lvl="1" indent="-285750" algn="l" defTabSz="914400" rtl="0" eaLnBrk="1" fontAlgn="base" latinLnBrk="0" hangingPunct="1">
              <a:lnSpc>
                <a:spcPct val="80000"/>
              </a:lnSpc>
              <a:spcBef>
                <a:spcPct val="20000"/>
              </a:spcBef>
              <a:spcAft>
                <a:spcPct val="0"/>
              </a:spcAft>
              <a:buClrTx/>
              <a:buSzTx/>
              <a:buFontTx/>
              <a:buChar char="–"/>
              <a:tabLst/>
              <a:defRPr/>
            </a:pPr>
            <a:r>
              <a:rPr kumimoji="0" lang="en-GB" sz="1700" b="0" i="0" u="none" strike="noStrike" kern="0" cap="none" spc="0" normalizeH="0" baseline="0" noProof="0" dirty="0">
                <a:ln>
                  <a:noFill/>
                </a:ln>
                <a:solidFill>
                  <a:schemeClr val="tx1"/>
                </a:solidFill>
                <a:effectLst/>
                <a:uLnTx/>
                <a:uFillTx/>
                <a:latin typeface="+mn-lt"/>
              </a:rPr>
              <a:t>Terror/Terrorist financing</a:t>
            </a:r>
          </a:p>
          <a:p>
            <a:pPr marL="742950" marR="0" lvl="1" indent="-285750" algn="l" defTabSz="914400" rtl="0" eaLnBrk="1" fontAlgn="base" latinLnBrk="0" hangingPunct="1">
              <a:lnSpc>
                <a:spcPct val="80000"/>
              </a:lnSpc>
              <a:spcBef>
                <a:spcPct val="20000"/>
              </a:spcBef>
              <a:spcAft>
                <a:spcPct val="0"/>
              </a:spcAft>
              <a:buClrTx/>
              <a:buSzTx/>
              <a:buFontTx/>
              <a:buChar char="–"/>
              <a:tabLst/>
              <a:defRPr/>
            </a:pPr>
            <a:r>
              <a:rPr kumimoji="0" lang="en-GB" sz="1700" b="0" i="0" u="none" strike="noStrike" kern="0" cap="none" spc="0" normalizeH="0" baseline="0" noProof="0" dirty="0">
                <a:ln>
                  <a:noFill/>
                </a:ln>
                <a:solidFill>
                  <a:schemeClr val="tx1"/>
                </a:solidFill>
                <a:effectLst/>
                <a:uLnTx/>
                <a:uFillTx/>
                <a:latin typeface="+mn-lt"/>
              </a:rPr>
              <a:t>Corruption</a:t>
            </a:r>
          </a:p>
          <a:p>
            <a:pPr marL="742950" marR="0" lvl="1" indent="-285750" algn="l" defTabSz="914400" rtl="0" eaLnBrk="1" fontAlgn="base" latinLnBrk="0" hangingPunct="1">
              <a:lnSpc>
                <a:spcPct val="80000"/>
              </a:lnSpc>
              <a:spcBef>
                <a:spcPct val="20000"/>
              </a:spcBef>
              <a:spcAft>
                <a:spcPct val="0"/>
              </a:spcAft>
              <a:buClrTx/>
              <a:buSzTx/>
              <a:buFontTx/>
              <a:buChar char="–"/>
              <a:tabLst/>
              <a:defRPr/>
            </a:pPr>
            <a:r>
              <a:rPr kumimoji="0" lang="en-GB" sz="1700" b="0" i="0" u="none" strike="noStrike" kern="0" cap="none" spc="0" normalizeH="0" baseline="0" noProof="0" dirty="0">
                <a:ln>
                  <a:noFill/>
                </a:ln>
                <a:solidFill>
                  <a:schemeClr val="tx1"/>
                </a:solidFill>
                <a:effectLst/>
                <a:uLnTx/>
                <a:uFillTx/>
                <a:latin typeface="+mn-lt"/>
              </a:rPr>
              <a:t>Trafficking/smuggling/counterfeit</a:t>
            </a:r>
          </a:p>
          <a:p>
            <a:pPr marL="742950" marR="0" lvl="1" indent="-285750" algn="l" defTabSz="914400" rtl="0" eaLnBrk="1" fontAlgn="base" latinLnBrk="0" hangingPunct="1">
              <a:lnSpc>
                <a:spcPct val="80000"/>
              </a:lnSpc>
              <a:spcBef>
                <a:spcPct val="20000"/>
              </a:spcBef>
              <a:spcAft>
                <a:spcPct val="0"/>
              </a:spcAft>
              <a:buClrTx/>
              <a:buSzTx/>
              <a:buFontTx/>
              <a:buChar char="–"/>
              <a:tabLst/>
              <a:defRPr/>
            </a:pPr>
            <a:r>
              <a:rPr kumimoji="0" lang="en-GB" sz="1700" b="0" i="0" u="none" strike="noStrike" kern="0" cap="none" spc="0" normalizeH="0" baseline="0" noProof="0" dirty="0">
                <a:ln>
                  <a:noFill/>
                </a:ln>
                <a:solidFill>
                  <a:schemeClr val="tx1"/>
                </a:solidFill>
                <a:effectLst/>
                <a:uLnTx/>
                <a:uFillTx/>
                <a:latin typeface="+mn-lt"/>
              </a:rPr>
              <a:t>War crime</a:t>
            </a:r>
            <a:endParaRPr kumimoji="0" lang="en-GB" sz="21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65000"/>
              </a:lnSpc>
              <a:spcBef>
                <a:spcPct val="20000"/>
              </a:spcBef>
              <a:spcAft>
                <a:spcPct val="0"/>
              </a:spcAft>
              <a:buClrTx/>
              <a:buSzTx/>
              <a:buFontTx/>
              <a:buChar char="•"/>
              <a:tabLst/>
              <a:defRPr/>
            </a:pPr>
            <a:r>
              <a:rPr kumimoji="0" lang="en-GB" sz="2100" b="0" i="0" u="none" strike="noStrike" kern="0" cap="none" spc="0" normalizeH="0" baseline="0" noProof="0" dirty="0">
                <a:ln>
                  <a:noFill/>
                </a:ln>
                <a:solidFill>
                  <a:schemeClr val="tx1"/>
                </a:solidFill>
                <a:effectLst/>
                <a:uLnTx/>
                <a:uFillTx/>
                <a:latin typeface="+mn-lt"/>
                <a:ea typeface="+mn-ea"/>
                <a:cs typeface="+mn-cs"/>
              </a:rPr>
              <a:t>A to global media</a:t>
            </a:r>
          </a:p>
          <a:p>
            <a:pPr marL="342900" marR="0" lvl="0" indent="-342900" algn="l" defTabSz="914400" rtl="0" eaLnBrk="1" fontAlgn="base" latinLnBrk="0" hangingPunct="1">
              <a:lnSpc>
                <a:spcPct val="65000"/>
              </a:lnSpc>
              <a:spcBef>
                <a:spcPct val="20000"/>
              </a:spcBef>
              <a:spcAft>
                <a:spcPct val="0"/>
              </a:spcAft>
              <a:buClrTx/>
              <a:buSzTx/>
              <a:buFontTx/>
              <a:buChar char="•"/>
              <a:tabLst/>
              <a:defRPr/>
            </a:pPr>
            <a:endParaRPr kumimoji="0" lang="en-GB" sz="2100" b="0" i="0" u="none" strike="noStrike" kern="0" cap="none" spc="0" normalizeH="0" baseline="0" noProof="0" dirty="0">
              <a:ln>
                <a:noFill/>
              </a:ln>
              <a:solidFill>
                <a:schemeClr val="tx1"/>
              </a:solidFill>
              <a:effectLst/>
              <a:uLnTx/>
              <a:uFillTx/>
              <a:latin typeface="+mn-lt"/>
              <a:ea typeface="+mn-ea"/>
              <a:cs typeface="+mn-cs"/>
            </a:endParaRPr>
          </a:p>
        </p:txBody>
      </p:sp>
      <p:sp>
        <p:nvSpPr>
          <p:cNvPr id="7" name="Rectangle 3"/>
          <p:cNvSpPr>
            <a:spLocks noChangeArrowheads="1"/>
          </p:cNvSpPr>
          <p:nvPr/>
        </p:nvSpPr>
        <p:spPr bwMode="auto">
          <a:xfrm>
            <a:off x="423863" y="663575"/>
            <a:ext cx="8420100" cy="457200"/>
          </a:xfrm>
          <a:prstGeom prst="rect">
            <a:avLst/>
          </a:prstGeom>
          <a:noFill/>
          <a:ln w="9525">
            <a:noFill/>
            <a:miter lim="800000"/>
            <a:headEnd/>
            <a:tailEnd/>
          </a:ln>
        </p:spPr>
        <p:txBody>
          <a:bodyPr/>
          <a:lstStyle/>
          <a:p>
            <a:pPr eaLnBrk="0" hangingPunct="0">
              <a:lnSpc>
                <a:spcPct val="80000"/>
              </a:lnSpc>
              <a:spcAft>
                <a:spcPct val="0"/>
              </a:spcAft>
              <a:buClrTx/>
              <a:buFontTx/>
              <a:buNone/>
            </a:pPr>
            <a:r>
              <a:rPr lang="en-US" sz="2800" b="1" dirty="0">
                <a:solidFill>
                  <a:srgbClr val="4D4D4D"/>
                </a:solidFill>
              </a:rPr>
              <a:t>What is  </a:t>
            </a:r>
            <a:r>
              <a:rPr lang="en-US" sz="2800" b="1" dirty="0" err="1">
                <a:solidFill>
                  <a:srgbClr val="4D4D4D"/>
                </a:solidFill>
              </a:rPr>
              <a:t>Watchlist</a:t>
            </a:r>
            <a:r>
              <a:rPr lang="en-US" sz="2800" b="1" dirty="0">
                <a:solidFill>
                  <a:srgbClr val="4D4D4D"/>
                </a:solidFill>
              </a:rPr>
              <a:t>?</a:t>
            </a:r>
            <a:endParaRPr lang="en-GB" sz="2800" b="1" dirty="0">
              <a:solidFill>
                <a:srgbClr val="4D4D4D"/>
              </a:solidFill>
            </a:endParaRPr>
          </a:p>
        </p:txBody>
      </p:sp>
      <p:pic>
        <p:nvPicPr>
          <p:cNvPr id="9" name="Picture 4">
            <a:hlinkClick r:id="rId2" action="ppaction://hlinksldjump"/>
          </p:cNvPr>
          <p:cNvPicPr>
            <a:picLocks noChangeAspect="1" noChangeArrowheads="1"/>
          </p:cNvPicPr>
          <p:nvPr/>
        </p:nvPicPr>
        <p:blipFill>
          <a:blip r:embed="rId3"/>
          <a:srcRect/>
          <a:stretch>
            <a:fillRect/>
          </a:stretch>
        </p:blipFill>
        <p:spPr bwMode="auto">
          <a:xfrm>
            <a:off x="457200" y="1527175"/>
            <a:ext cx="606425" cy="280988"/>
          </a:xfrm>
          <a:prstGeom prst="rect">
            <a:avLst/>
          </a:prstGeom>
          <a:noFill/>
          <a:ln w="9525" algn="ctr">
            <a:noFill/>
            <a:miter lim="800000"/>
            <a:headEnd/>
            <a:tailEnd/>
          </a:ln>
        </p:spPr>
      </p:pic>
      <p:pic>
        <p:nvPicPr>
          <p:cNvPr id="10" name="Picture 5">
            <a:hlinkClick r:id="rId4" action="ppaction://hlinksldjump"/>
          </p:cNvPr>
          <p:cNvPicPr>
            <a:picLocks noChangeAspect="1" noChangeArrowheads="1"/>
          </p:cNvPicPr>
          <p:nvPr/>
        </p:nvPicPr>
        <p:blipFill>
          <a:blip r:embed="rId5"/>
          <a:srcRect/>
          <a:stretch>
            <a:fillRect/>
          </a:stretch>
        </p:blipFill>
        <p:spPr bwMode="auto">
          <a:xfrm>
            <a:off x="460375" y="2286000"/>
            <a:ext cx="606425" cy="254000"/>
          </a:xfrm>
          <a:prstGeom prst="rect">
            <a:avLst/>
          </a:prstGeom>
          <a:noFill/>
          <a:ln w="9525" algn="ctr">
            <a:noFill/>
            <a:miter lim="800000"/>
            <a:headEnd/>
            <a:tailEnd/>
          </a:ln>
        </p:spPr>
      </p:pic>
      <p:pic>
        <p:nvPicPr>
          <p:cNvPr id="11" name="Picture 6">
            <a:hlinkClick r:id="rId6" action="ppaction://hlinksldjump"/>
          </p:cNvPr>
          <p:cNvPicPr>
            <a:picLocks noChangeAspect="1" noChangeArrowheads="1"/>
          </p:cNvPicPr>
          <p:nvPr/>
        </p:nvPicPr>
        <p:blipFill>
          <a:blip r:embed="rId7"/>
          <a:srcRect/>
          <a:stretch>
            <a:fillRect/>
          </a:stretch>
        </p:blipFill>
        <p:spPr bwMode="auto">
          <a:xfrm>
            <a:off x="457200" y="2786063"/>
            <a:ext cx="639763" cy="261937"/>
          </a:xfrm>
          <a:prstGeom prst="rect">
            <a:avLst/>
          </a:prstGeom>
          <a:noFill/>
          <a:ln w="9525">
            <a:noFill/>
            <a:miter lim="800000"/>
            <a:headEnd/>
            <a:tailEnd/>
          </a:ln>
        </p:spPr>
      </p:pic>
      <p:pic>
        <p:nvPicPr>
          <p:cNvPr id="12" name="Picture 7" descr="SI">
            <a:hlinkClick r:id="rId8" action="ppaction://hlinksldjump"/>
          </p:cNvPr>
          <p:cNvPicPr>
            <a:picLocks noChangeAspect="1" noChangeArrowheads="1"/>
          </p:cNvPicPr>
          <p:nvPr/>
        </p:nvPicPr>
        <p:blipFill>
          <a:blip r:embed="rId9"/>
          <a:srcRect/>
          <a:stretch>
            <a:fillRect/>
          </a:stretch>
        </p:blipFill>
        <p:spPr bwMode="auto">
          <a:xfrm>
            <a:off x="457200" y="3352800"/>
            <a:ext cx="641350" cy="261937"/>
          </a:xfrm>
          <a:prstGeom prst="rect">
            <a:avLst/>
          </a:prstGeom>
          <a:noFill/>
          <a:ln w="9525">
            <a:noFill/>
            <a:miter lim="800000"/>
            <a:headEnd/>
            <a:tailEnd/>
          </a:ln>
        </p:spPr>
      </p:pic>
      <p:sp>
        <p:nvSpPr>
          <p:cNvPr id="14" name="TextBox 13">
            <a:hlinkClick r:id="rId10" action="ppaction://hlinksldjump"/>
          </p:cNvPr>
          <p:cNvSpPr txBox="1"/>
          <p:nvPr/>
        </p:nvSpPr>
        <p:spPr>
          <a:xfrm>
            <a:off x="1676082" y="6172200"/>
            <a:ext cx="2133918" cy="369332"/>
          </a:xfrm>
          <a:prstGeom prst="rect">
            <a:avLst/>
          </a:prstGeom>
          <a:noFill/>
        </p:spPr>
        <p:txBody>
          <a:bodyPr wrap="none" rtlCol="0">
            <a:spAutoFit/>
          </a:bodyPr>
          <a:lstStyle/>
          <a:p>
            <a:r>
              <a:rPr lang="en-US" dirty="0"/>
              <a:t>Users of watch List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Group 2"/>
          <p:cNvGraphicFramePr>
            <a:graphicFrameLocks/>
          </p:cNvGraphicFramePr>
          <p:nvPr/>
        </p:nvGraphicFramePr>
        <p:xfrm>
          <a:off x="685800" y="1600200"/>
          <a:ext cx="7772400" cy="4648204"/>
        </p:xfrm>
        <a:graphic>
          <a:graphicData uri="http://schemas.openxmlformats.org/drawingml/2006/table">
            <a:tbl>
              <a:tblPr/>
              <a:tblGrid>
                <a:gridCol w="4002088">
                  <a:extLst>
                    <a:ext uri="{9D8B030D-6E8A-4147-A177-3AD203B41FA5}">
                      <a16:colId xmlns:a16="http://schemas.microsoft.com/office/drawing/2014/main" val="20000"/>
                    </a:ext>
                  </a:extLst>
                </a:gridCol>
                <a:gridCol w="3770312">
                  <a:extLst>
                    <a:ext uri="{9D8B030D-6E8A-4147-A177-3AD203B41FA5}">
                      <a16:colId xmlns:a16="http://schemas.microsoft.com/office/drawing/2014/main" val="20001"/>
                    </a:ext>
                  </a:extLst>
                </a:gridCol>
              </a:tblGrid>
              <a:tr h="298450">
                <a:tc>
                  <a:txBody>
                    <a:bodyPr/>
                    <a:lstStyle/>
                    <a:p>
                      <a:pPr marL="0" marR="0" lvl="0" indent="0" algn="ctr" defTabSz="914400" rtl="0" eaLnBrk="0" fontAlgn="b" latinLnBrk="0" hangingPunct="0">
                        <a:lnSpc>
                          <a:spcPct val="85000"/>
                        </a:lnSpc>
                        <a:spcBef>
                          <a:spcPct val="0"/>
                        </a:spcBef>
                        <a:spcAft>
                          <a:spcPct val="35000"/>
                        </a:spcAft>
                        <a:buClrTx/>
                        <a:buSzTx/>
                        <a:buFontTx/>
                        <a:buNone/>
                        <a:tabLst/>
                      </a:pPr>
                      <a:r>
                        <a:rPr kumimoji="0" lang="en-US" sz="1500" b="1" i="0" u="none" strike="noStrike" cap="none" normalizeH="0" baseline="0">
                          <a:ln>
                            <a:noFill/>
                          </a:ln>
                          <a:solidFill>
                            <a:schemeClr val="bg1"/>
                          </a:solidFill>
                          <a:effectLst/>
                          <a:latin typeface="Arial" charset="0"/>
                          <a:cs typeface="Times New Roman" pitchFamily="18" charset="0"/>
                        </a:rPr>
                        <a:t>NATIONAL</a:t>
                      </a:r>
                      <a:endParaRPr kumimoji="0" lang="en-US" sz="1800" b="1" i="0" u="none" strike="noStrike" cap="none" normalizeH="0" baseline="0">
                        <a:ln>
                          <a:noFill/>
                        </a:ln>
                        <a:solidFill>
                          <a:schemeClr val="bg1"/>
                        </a:solidFill>
                        <a:effectLst/>
                        <a:latin typeface="Arial"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5596"/>
                    </a:solidFill>
                  </a:tcPr>
                </a:tc>
                <a:tc>
                  <a:txBody>
                    <a:bodyPr/>
                    <a:lstStyle/>
                    <a:p>
                      <a:pPr marL="0" marR="0" lvl="0" indent="0" algn="ctr" defTabSz="914400" rtl="0" eaLnBrk="0" fontAlgn="b" latinLnBrk="0" hangingPunct="0">
                        <a:lnSpc>
                          <a:spcPct val="85000"/>
                        </a:lnSpc>
                        <a:spcBef>
                          <a:spcPct val="0"/>
                        </a:spcBef>
                        <a:spcAft>
                          <a:spcPct val="35000"/>
                        </a:spcAft>
                        <a:buClrTx/>
                        <a:buSzTx/>
                        <a:buFontTx/>
                        <a:buNone/>
                        <a:tabLst/>
                      </a:pPr>
                      <a:r>
                        <a:rPr kumimoji="0" lang="en-US" sz="1500" b="1" i="0" u="none" strike="noStrike" cap="none" normalizeH="0" baseline="0">
                          <a:ln>
                            <a:noFill/>
                          </a:ln>
                          <a:solidFill>
                            <a:schemeClr val="bg1"/>
                          </a:solidFill>
                          <a:effectLst/>
                          <a:latin typeface="Arial" charset="0"/>
                          <a:cs typeface="Times New Roman" pitchFamily="18" charset="0"/>
                        </a:rPr>
                        <a:t>NATIONAL - NON-GOVERNMENT</a:t>
                      </a:r>
                      <a:endParaRPr kumimoji="0" lang="en-US" sz="1800" b="1" i="0" u="none" strike="noStrike" cap="none" normalizeH="0" baseline="0">
                        <a:ln>
                          <a:noFill/>
                        </a:ln>
                        <a:solidFill>
                          <a:schemeClr val="bg1"/>
                        </a:solidFill>
                        <a:effectLst/>
                        <a:latin typeface="Arial"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5596"/>
                    </a:solidFill>
                  </a:tcPr>
                </a:tc>
                <a:extLst>
                  <a:ext uri="{0D108BD9-81ED-4DB2-BD59-A6C34878D82A}">
                    <a16:rowId xmlns:a16="http://schemas.microsoft.com/office/drawing/2014/main" val="10000"/>
                  </a:ext>
                </a:extLst>
              </a:tr>
              <a:tr h="258763">
                <a:tc>
                  <a:txBody>
                    <a:bodyPr/>
                    <a:lstStyle/>
                    <a:p>
                      <a:pPr marL="0" marR="0" lvl="0" indent="0" algn="l" defTabSz="914400" rtl="0" eaLnBrk="0" fontAlgn="b" latinLnBrk="0" hangingPunct="0">
                        <a:lnSpc>
                          <a:spcPct val="85000"/>
                        </a:lnSpc>
                        <a:spcBef>
                          <a:spcPct val="0"/>
                        </a:spcBef>
                        <a:spcAft>
                          <a:spcPct val="35000"/>
                        </a:spcAft>
                        <a:buClrTx/>
                        <a:buSzTx/>
                        <a:buFontTx/>
                        <a:buNone/>
                        <a:tabLst/>
                      </a:pPr>
                      <a:r>
                        <a:rPr kumimoji="0" lang="en-US" sz="1400" b="0" i="0" u="none" strike="noStrike" cap="none" normalizeH="0" baseline="0">
                          <a:ln>
                            <a:noFill/>
                          </a:ln>
                          <a:solidFill>
                            <a:srgbClr val="5F5F5F"/>
                          </a:solidFill>
                          <a:effectLst/>
                          <a:latin typeface="Arial" charset="0"/>
                          <a:cs typeface="Times New Roman" pitchFamily="18" charset="0"/>
                        </a:rPr>
                        <a:t>Heads &amp; Deputies State/National Government</a:t>
                      </a:r>
                      <a:endParaRPr kumimoji="0" lang="en-US" sz="1400" b="0" i="0" u="none" strike="noStrike" cap="none" normalizeH="0" baseline="0">
                        <a:ln>
                          <a:noFill/>
                        </a:ln>
                        <a:solidFill>
                          <a:srgbClr val="5F5F5F"/>
                        </a:solidFill>
                        <a:effectLst/>
                        <a:latin typeface="Arial"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Tx/>
                        <a:buNone/>
                        <a:tabLst/>
                      </a:pPr>
                      <a:r>
                        <a:rPr kumimoji="0" lang="en-US" sz="1400" b="0" i="0" u="none" strike="noStrike" cap="none" normalizeH="0" baseline="0">
                          <a:ln>
                            <a:noFill/>
                          </a:ln>
                          <a:solidFill>
                            <a:srgbClr val="5F5F5F"/>
                          </a:solidFill>
                          <a:effectLst/>
                          <a:latin typeface="Arial" charset="0"/>
                          <a:cs typeface="Times New Roman" pitchFamily="18" charset="0"/>
                        </a:rPr>
                        <a:t>Religious Leaders</a:t>
                      </a:r>
                      <a:endParaRPr kumimoji="0" lang="en-US" sz="1400" b="0" i="0" u="none" strike="noStrike" cap="none" normalizeH="0" baseline="0">
                        <a:ln>
                          <a:noFill/>
                        </a:ln>
                        <a:solidFill>
                          <a:srgbClr val="5F5F5F"/>
                        </a:solidFill>
                        <a:effectLst/>
                        <a:latin typeface="Arial"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257175">
                <a:tc>
                  <a:txBody>
                    <a:bodyPr/>
                    <a:lstStyle/>
                    <a:p>
                      <a:pPr marL="0" marR="0" lvl="0" indent="0" algn="l" defTabSz="914400" rtl="0" eaLnBrk="0" fontAlgn="b" latinLnBrk="0" hangingPunct="0">
                        <a:lnSpc>
                          <a:spcPct val="85000"/>
                        </a:lnSpc>
                        <a:spcBef>
                          <a:spcPct val="0"/>
                        </a:spcBef>
                        <a:spcAft>
                          <a:spcPct val="35000"/>
                        </a:spcAft>
                        <a:buClrTx/>
                        <a:buSzTx/>
                        <a:buFontTx/>
                        <a:buNone/>
                        <a:tabLst/>
                      </a:pPr>
                      <a:r>
                        <a:rPr kumimoji="0" lang="en-US" sz="1400" b="0" i="0" u="none" strike="noStrike" cap="none" normalizeH="0" baseline="0">
                          <a:ln>
                            <a:noFill/>
                          </a:ln>
                          <a:solidFill>
                            <a:srgbClr val="5F5F5F"/>
                          </a:solidFill>
                          <a:effectLst/>
                          <a:latin typeface="Arial" charset="0"/>
                          <a:cs typeface="Times New Roman" pitchFamily="18" charset="0"/>
                        </a:rPr>
                        <a:t>National Government Ministers</a:t>
                      </a:r>
                      <a:endParaRPr kumimoji="0" lang="en-US" sz="1400" b="0" i="0" u="none" strike="noStrike" cap="none" normalizeH="0" baseline="0">
                        <a:ln>
                          <a:noFill/>
                        </a:ln>
                        <a:solidFill>
                          <a:srgbClr val="5F5F5F"/>
                        </a:solidFill>
                        <a:effectLst/>
                        <a:latin typeface="Arial"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Tx/>
                        <a:buNone/>
                        <a:tabLst/>
                      </a:pPr>
                      <a:r>
                        <a:rPr kumimoji="0" lang="en-US" sz="1400" b="0" i="0" u="none" strike="noStrike" cap="none" normalizeH="0" baseline="0">
                          <a:ln>
                            <a:noFill/>
                          </a:ln>
                          <a:solidFill>
                            <a:srgbClr val="5F5F5F"/>
                          </a:solidFill>
                          <a:effectLst/>
                          <a:latin typeface="Arial" charset="0"/>
                          <a:cs typeface="Times New Roman" pitchFamily="18" charset="0"/>
                        </a:rPr>
                        <a:t>Political Party Officials</a:t>
                      </a:r>
                      <a:endParaRPr kumimoji="0" lang="en-US" sz="1400" b="0" i="0" u="none" strike="noStrike" cap="none" normalizeH="0" baseline="0">
                        <a:ln>
                          <a:noFill/>
                        </a:ln>
                        <a:solidFill>
                          <a:srgbClr val="5F5F5F"/>
                        </a:solidFill>
                        <a:effectLst/>
                        <a:latin typeface="Arial"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2"/>
                  </a:ext>
                </a:extLst>
              </a:tr>
              <a:tr h="258763">
                <a:tc>
                  <a:txBody>
                    <a:bodyPr/>
                    <a:lstStyle/>
                    <a:p>
                      <a:pPr marL="0" marR="0" lvl="0" indent="0" algn="l" defTabSz="914400" rtl="0" eaLnBrk="0" fontAlgn="b" latinLnBrk="0" hangingPunct="0">
                        <a:lnSpc>
                          <a:spcPct val="85000"/>
                        </a:lnSpc>
                        <a:spcBef>
                          <a:spcPct val="0"/>
                        </a:spcBef>
                        <a:spcAft>
                          <a:spcPct val="35000"/>
                        </a:spcAft>
                        <a:buClrTx/>
                        <a:buSzTx/>
                        <a:buFontTx/>
                        <a:buNone/>
                        <a:tabLst/>
                      </a:pPr>
                      <a:r>
                        <a:rPr kumimoji="0" lang="en-US" sz="1400" b="0" i="0" u="none" strike="noStrike" cap="none" normalizeH="0" baseline="0">
                          <a:ln>
                            <a:noFill/>
                          </a:ln>
                          <a:solidFill>
                            <a:srgbClr val="5F5F5F"/>
                          </a:solidFill>
                          <a:effectLst/>
                          <a:latin typeface="Arial" charset="0"/>
                          <a:cs typeface="Times New Roman" pitchFamily="18" charset="0"/>
                        </a:rPr>
                        <a:t>Members of the National Legislature</a:t>
                      </a:r>
                      <a:endParaRPr kumimoji="0" lang="en-US" sz="1400" b="0" i="0" u="none" strike="noStrike" cap="none" normalizeH="0" baseline="0">
                        <a:ln>
                          <a:noFill/>
                        </a:ln>
                        <a:solidFill>
                          <a:srgbClr val="5F5F5F"/>
                        </a:solidFill>
                        <a:effectLst/>
                        <a:latin typeface="Arial"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Tx/>
                        <a:buNone/>
                        <a:tabLst/>
                      </a:pPr>
                      <a:r>
                        <a:rPr kumimoji="0" lang="en-US" sz="1400" b="0" i="0" u="none" strike="noStrike" cap="none" normalizeH="0" baseline="0">
                          <a:ln>
                            <a:noFill/>
                          </a:ln>
                          <a:solidFill>
                            <a:srgbClr val="5F5F5F"/>
                          </a:solidFill>
                          <a:effectLst/>
                          <a:latin typeface="Arial" charset="0"/>
                          <a:cs typeface="Times New Roman" pitchFamily="18" charset="0"/>
                        </a:rPr>
                        <a:t>International Organization Officials</a:t>
                      </a:r>
                      <a:endParaRPr kumimoji="0" lang="en-US" sz="1400" b="0" i="0" u="none" strike="noStrike" cap="none" normalizeH="0" baseline="0">
                        <a:ln>
                          <a:noFill/>
                        </a:ln>
                        <a:solidFill>
                          <a:srgbClr val="5F5F5F"/>
                        </a:solidFill>
                        <a:effectLst/>
                        <a:latin typeface="Arial"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3"/>
                  </a:ext>
                </a:extLst>
              </a:tr>
              <a:tr h="258763">
                <a:tc>
                  <a:txBody>
                    <a:bodyPr/>
                    <a:lstStyle/>
                    <a:p>
                      <a:pPr marL="0" marR="0" lvl="0" indent="0" algn="l" defTabSz="914400" rtl="0" eaLnBrk="0" fontAlgn="b" latinLnBrk="0" hangingPunct="0">
                        <a:lnSpc>
                          <a:spcPct val="85000"/>
                        </a:lnSpc>
                        <a:spcBef>
                          <a:spcPct val="0"/>
                        </a:spcBef>
                        <a:spcAft>
                          <a:spcPct val="35000"/>
                        </a:spcAft>
                        <a:buClrTx/>
                        <a:buSzTx/>
                        <a:buFontTx/>
                        <a:buNone/>
                        <a:tabLst/>
                      </a:pPr>
                      <a:r>
                        <a:rPr kumimoji="0" lang="en-US" sz="1400" b="0" i="0" u="none" strike="noStrike" cap="none" normalizeH="0" baseline="0">
                          <a:ln>
                            <a:noFill/>
                          </a:ln>
                          <a:solidFill>
                            <a:srgbClr val="5F5F5F"/>
                          </a:solidFill>
                          <a:effectLst/>
                          <a:latin typeface="Arial" charset="0"/>
                          <a:cs typeface="Times New Roman" pitchFamily="18" charset="0"/>
                        </a:rPr>
                        <a:t>Senior Civil Servants-National Government</a:t>
                      </a:r>
                      <a:endParaRPr kumimoji="0" lang="en-US" sz="1400" b="0" i="0" u="none" strike="noStrike" cap="none" normalizeH="0" baseline="0">
                        <a:ln>
                          <a:noFill/>
                        </a:ln>
                        <a:solidFill>
                          <a:srgbClr val="5F5F5F"/>
                        </a:solidFill>
                        <a:effectLst/>
                        <a:latin typeface="Arial"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Tx/>
                        <a:buNone/>
                        <a:tabLst/>
                      </a:pPr>
                      <a:r>
                        <a:rPr kumimoji="0" lang="en-US" sz="1400" b="0" i="0" u="none" strike="noStrike" cap="none" normalizeH="0" baseline="0">
                          <a:ln>
                            <a:noFill/>
                          </a:ln>
                          <a:solidFill>
                            <a:srgbClr val="5F5F5F"/>
                          </a:solidFill>
                          <a:effectLst/>
                          <a:latin typeface="Arial" charset="0"/>
                          <a:cs typeface="Times New Roman" pitchFamily="18" charset="0"/>
                        </a:rPr>
                        <a:t>Political Pressure and Labour Officials</a:t>
                      </a:r>
                      <a:endParaRPr kumimoji="0" lang="en-US" sz="1400" b="0" i="0" u="none" strike="noStrike" cap="none" normalizeH="0" baseline="0">
                        <a:ln>
                          <a:noFill/>
                        </a:ln>
                        <a:solidFill>
                          <a:srgbClr val="5F5F5F"/>
                        </a:solidFill>
                        <a:effectLst/>
                        <a:latin typeface="Arial"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4"/>
                  </a:ext>
                </a:extLst>
              </a:tr>
              <a:tr h="257175">
                <a:tc>
                  <a:txBody>
                    <a:bodyPr/>
                    <a:lstStyle/>
                    <a:p>
                      <a:pPr marL="0" marR="0" lvl="0" indent="0" algn="l" defTabSz="914400" rtl="0" eaLnBrk="0" fontAlgn="b" latinLnBrk="0" hangingPunct="0">
                        <a:lnSpc>
                          <a:spcPct val="85000"/>
                        </a:lnSpc>
                        <a:spcBef>
                          <a:spcPct val="0"/>
                        </a:spcBef>
                        <a:spcAft>
                          <a:spcPct val="35000"/>
                        </a:spcAft>
                        <a:buClrTx/>
                        <a:buSzTx/>
                        <a:buFontTx/>
                        <a:buNone/>
                        <a:tabLst/>
                      </a:pPr>
                      <a:r>
                        <a:rPr kumimoji="0" lang="en-US" sz="1400" b="0" i="0" u="none" strike="noStrike" cap="none" normalizeH="0" baseline="0">
                          <a:ln>
                            <a:noFill/>
                          </a:ln>
                          <a:solidFill>
                            <a:srgbClr val="5F5F5F"/>
                          </a:solidFill>
                          <a:effectLst/>
                          <a:latin typeface="Arial" charset="0"/>
                          <a:cs typeface="Times New Roman" pitchFamily="18" charset="0"/>
                        </a:rPr>
                        <a:t>Embassy &amp; Consular Staff</a:t>
                      </a:r>
                      <a:endParaRPr kumimoji="0" lang="en-US" sz="1400" b="0" i="0" u="none" strike="noStrike" cap="none" normalizeH="0" baseline="0">
                        <a:ln>
                          <a:noFill/>
                        </a:ln>
                        <a:solidFill>
                          <a:srgbClr val="5F5F5F"/>
                        </a:solidFill>
                        <a:effectLst/>
                        <a:latin typeface="Arial"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Tx/>
                        <a:buNone/>
                        <a:tabLst/>
                      </a:pPr>
                      <a:r>
                        <a:rPr kumimoji="0" lang="en-US" sz="1400" b="0" i="0" u="none" strike="noStrike" cap="none" normalizeH="0" baseline="0">
                          <a:ln>
                            <a:noFill/>
                          </a:ln>
                          <a:solidFill>
                            <a:srgbClr val="5F5F5F"/>
                          </a:solidFill>
                          <a:effectLst/>
                          <a:latin typeface="Arial" charset="0"/>
                          <a:cs typeface="Times New Roman" pitchFamily="18" charset="0"/>
                        </a:rPr>
                        <a:t>National NGO Officials</a:t>
                      </a:r>
                      <a:endParaRPr kumimoji="0" lang="en-US" sz="1400" b="0" i="0" u="none" strike="noStrike" cap="none" normalizeH="0" baseline="0">
                        <a:ln>
                          <a:noFill/>
                        </a:ln>
                        <a:solidFill>
                          <a:srgbClr val="5F5F5F"/>
                        </a:solidFill>
                        <a:effectLst/>
                        <a:latin typeface="Arial"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5"/>
                  </a:ext>
                </a:extLst>
              </a:tr>
              <a:tr h="258763">
                <a:tc>
                  <a:txBody>
                    <a:bodyPr/>
                    <a:lstStyle/>
                    <a:p>
                      <a:pPr marL="0" marR="0" lvl="0" indent="0" algn="l" defTabSz="914400" rtl="0" eaLnBrk="0" fontAlgn="b" latinLnBrk="0" hangingPunct="0">
                        <a:lnSpc>
                          <a:spcPct val="85000"/>
                        </a:lnSpc>
                        <a:spcBef>
                          <a:spcPct val="0"/>
                        </a:spcBef>
                        <a:spcAft>
                          <a:spcPct val="35000"/>
                        </a:spcAft>
                        <a:buClrTx/>
                        <a:buSzTx/>
                        <a:buFontTx/>
                        <a:buNone/>
                        <a:tabLst/>
                      </a:pPr>
                      <a:r>
                        <a:rPr kumimoji="0" lang="en-US" sz="1400" b="0" i="0" u="none" strike="noStrike" cap="none" normalizeH="0" baseline="0">
                          <a:ln>
                            <a:noFill/>
                          </a:ln>
                          <a:solidFill>
                            <a:srgbClr val="5F5F5F"/>
                          </a:solidFill>
                          <a:effectLst/>
                          <a:latin typeface="Arial" charset="0"/>
                          <a:cs typeface="Times New Roman" pitchFamily="18" charset="0"/>
                        </a:rPr>
                        <a:t>Senior Members of the Armed Forces</a:t>
                      </a:r>
                      <a:endParaRPr kumimoji="0" lang="en-US" sz="1400" b="0" i="0" u="none" strike="noStrike" cap="none" normalizeH="0" baseline="0">
                        <a:ln>
                          <a:noFill/>
                        </a:ln>
                        <a:solidFill>
                          <a:srgbClr val="5F5F5F"/>
                        </a:solidFill>
                        <a:effectLst/>
                        <a:latin typeface="Arial"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Tx/>
                        <a:buNone/>
                        <a:tabLst/>
                      </a:pPr>
                      <a:endParaRPr kumimoji="0" lang="en-US" sz="1400" b="0" i="0" u="none" strike="noStrike" cap="none" normalizeH="0" baseline="0">
                        <a:ln>
                          <a:noFill/>
                        </a:ln>
                        <a:solidFill>
                          <a:schemeClr val="tx1"/>
                        </a:solidFill>
                        <a:effectLst/>
                        <a:latin typeface="Arial"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6"/>
                  </a:ext>
                </a:extLst>
              </a:tr>
              <a:tr h="257175">
                <a:tc>
                  <a:txBody>
                    <a:bodyPr/>
                    <a:lstStyle/>
                    <a:p>
                      <a:pPr marL="0" marR="0" lvl="0" indent="0" algn="l" defTabSz="914400" rtl="0" eaLnBrk="0" fontAlgn="b" latinLnBrk="0" hangingPunct="0">
                        <a:lnSpc>
                          <a:spcPct val="85000"/>
                        </a:lnSpc>
                        <a:spcBef>
                          <a:spcPct val="0"/>
                        </a:spcBef>
                        <a:spcAft>
                          <a:spcPct val="35000"/>
                        </a:spcAft>
                        <a:buClrTx/>
                        <a:buSzTx/>
                        <a:buFontTx/>
                        <a:buNone/>
                        <a:tabLst/>
                      </a:pPr>
                      <a:r>
                        <a:rPr kumimoji="0" lang="en-US" sz="1400" b="0" i="0" u="none" strike="noStrike" cap="none" normalizeH="0" baseline="0">
                          <a:ln>
                            <a:noFill/>
                          </a:ln>
                          <a:solidFill>
                            <a:srgbClr val="5F5F5F"/>
                          </a:solidFill>
                          <a:effectLst/>
                          <a:latin typeface="Arial" charset="0"/>
                          <a:cs typeface="Times New Roman" pitchFamily="18" charset="0"/>
                        </a:rPr>
                        <a:t>Senior Members of the Police Services</a:t>
                      </a:r>
                      <a:endParaRPr kumimoji="0" lang="en-US" sz="1400" b="0" i="0" u="none" strike="noStrike" cap="none" normalizeH="0" baseline="0">
                        <a:ln>
                          <a:noFill/>
                        </a:ln>
                        <a:solidFill>
                          <a:srgbClr val="5F5F5F"/>
                        </a:solidFill>
                        <a:effectLst/>
                        <a:latin typeface="Arial"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Tx/>
                        <a:buNone/>
                        <a:tabLst/>
                      </a:pPr>
                      <a:endParaRPr kumimoji="0" lang="en-US" sz="1400" b="0" i="0" u="none" strike="noStrike" cap="none" normalizeH="0" baseline="0">
                        <a:ln>
                          <a:noFill/>
                        </a:ln>
                        <a:solidFill>
                          <a:schemeClr val="tx1"/>
                        </a:solidFill>
                        <a:effectLst/>
                        <a:latin typeface="Arial"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7"/>
                  </a:ext>
                </a:extLst>
              </a:tr>
              <a:tr h="257175">
                <a:tc>
                  <a:txBody>
                    <a:bodyPr/>
                    <a:lstStyle/>
                    <a:p>
                      <a:pPr marL="0" marR="0" lvl="0" indent="0" algn="l" defTabSz="914400" rtl="0" eaLnBrk="0" fontAlgn="b" latinLnBrk="0" hangingPunct="0">
                        <a:lnSpc>
                          <a:spcPct val="85000"/>
                        </a:lnSpc>
                        <a:spcBef>
                          <a:spcPct val="0"/>
                        </a:spcBef>
                        <a:spcAft>
                          <a:spcPct val="35000"/>
                        </a:spcAft>
                        <a:buClrTx/>
                        <a:buSzTx/>
                        <a:buFontTx/>
                        <a:buNone/>
                        <a:tabLst/>
                      </a:pPr>
                      <a:r>
                        <a:rPr kumimoji="0" lang="en-US" sz="1400" b="0" i="0" u="none" strike="noStrike" cap="none" normalizeH="0" baseline="0">
                          <a:ln>
                            <a:noFill/>
                          </a:ln>
                          <a:solidFill>
                            <a:srgbClr val="5F5F5F"/>
                          </a:solidFill>
                          <a:effectLst/>
                          <a:latin typeface="Arial" charset="0"/>
                          <a:cs typeface="Times New Roman" pitchFamily="18" charset="0"/>
                        </a:rPr>
                        <a:t>Senior Members of the Secret Services</a:t>
                      </a:r>
                      <a:endParaRPr kumimoji="0" lang="en-US" sz="1400" b="0" i="0" u="none" strike="noStrike" cap="none" normalizeH="0" baseline="0">
                        <a:ln>
                          <a:noFill/>
                        </a:ln>
                        <a:solidFill>
                          <a:srgbClr val="5F5F5F"/>
                        </a:solidFill>
                        <a:effectLst/>
                        <a:latin typeface="Arial"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ase" latinLnBrk="0" hangingPunct="0">
                        <a:lnSpc>
                          <a:spcPct val="85000"/>
                        </a:lnSpc>
                        <a:spcBef>
                          <a:spcPct val="0"/>
                        </a:spcBef>
                        <a:spcAft>
                          <a:spcPct val="35000"/>
                        </a:spcAft>
                        <a:buClr>
                          <a:schemeClr val="bg2"/>
                        </a:buClr>
                        <a:buSzTx/>
                        <a:buFont typeface="Wingdings" pitchFamily="2" charset="2"/>
                        <a:buNone/>
                        <a:tabLst/>
                      </a:pPr>
                      <a:endParaRPr kumimoji="0" lang="en-US" sz="1400" b="0" i="0" u="none" strike="noStrike" cap="none" normalizeH="0" baseline="0">
                        <a:ln>
                          <a:noFill/>
                        </a:ln>
                        <a:solidFill>
                          <a:schemeClr val="tx1"/>
                        </a:solidFill>
                        <a:effectLst/>
                        <a:latin typeface="Arial"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8"/>
                  </a:ext>
                </a:extLst>
              </a:tr>
              <a:tr h="258763">
                <a:tc>
                  <a:txBody>
                    <a:bodyPr/>
                    <a:lstStyle/>
                    <a:p>
                      <a:pPr marL="0" marR="0" lvl="0" indent="0" algn="l" defTabSz="914400" rtl="0" eaLnBrk="0" fontAlgn="b" latinLnBrk="0" hangingPunct="0">
                        <a:lnSpc>
                          <a:spcPct val="85000"/>
                        </a:lnSpc>
                        <a:spcBef>
                          <a:spcPct val="0"/>
                        </a:spcBef>
                        <a:spcAft>
                          <a:spcPct val="35000"/>
                        </a:spcAft>
                        <a:buClrTx/>
                        <a:buSzTx/>
                        <a:buFontTx/>
                        <a:buNone/>
                        <a:tabLst/>
                      </a:pPr>
                      <a:r>
                        <a:rPr kumimoji="0" lang="en-US" sz="1400" b="0" i="0" u="none" strike="noStrike" cap="none" normalizeH="0" baseline="0">
                          <a:ln>
                            <a:noFill/>
                          </a:ln>
                          <a:solidFill>
                            <a:srgbClr val="5F5F5F"/>
                          </a:solidFill>
                          <a:effectLst/>
                          <a:latin typeface="Arial" charset="0"/>
                          <a:cs typeface="Times New Roman" pitchFamily="18" charset="0"/>
                        </a:rPr>
                        <a:t>Senior Members of the Judiciary</a:t>
                      </a:r>
                      <a:endParaRPr kumimoji="0" lang="en-US" sz="1400" b="0" i="0" u="none" strike="noStrike" cap="none" normalizeH="0" baseline="0">
                        <a:ln>
                          <a:noFill/>
                        </a:ln>
                        <a:solidFill>
                          <a:srgbClr val="5F5F5F"/>
                        </a:solidFill>
                        <a:effectLst/>
                        <a:latin typeface="Arial"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Tx/>
                        <a:buNone/>
                        <a:tabLst/>
                      </a:pPr>
                      <a:r>
                        <a:rPr kumimoji="0" lang="en-US" sz="1400" b="0" i="0" u="none" strike="noStrike" cap="none" normalizeH="0" baseline="0">
                          <a:ln>
                            <a:noFill/>
                          </a:ln>
                          <a:solidFill>
                            <a:schemeClr val="tx1"/>
                          </a:solidFill>
                          <a:effectLst/>
                          <a:latin typeface="Arial" charset="0"/>
                          <a:cs typeface="Times New Roman" pitchFamily="18" charset="0"/>
                        </a:rPr>
                        <a:t> </a:t>
                      </a:r>
                      <a:endParaRPr kumimoji="0" lang="en-US" sz="1400" b="0" i="0" u="none" strike="noStrike" cap="none" normalizeH="0" baseline="0">
                        <a:ln>
                          <a:noFill/>
                        </a:ln>
                        <a:solidFill>
                          <a:schemeClr val="tx1"/>
                        </a:solidFill>
                        <a:effectLst/>
                        <a:latin typeface="Arial"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9"/>
                  </a:ext>
                </a:extLst>
              </a:tr>
              <a:tr h="258763">
                <a:tc>
                  <a:txBody>
                    <a:bodyPr/>
                    <a:lstStyle/>
                    <a:p>
                      <a:pPr marL="0" marR="0" lvl="0" indent="0" algn="l" defTabSz="914400" rtl="0" eaLnBrk="0" fontAlgn="b" latinLnBrk="0" hangingPunct="0">
                        <a:lnSpc>
                          <a:spcPct val="85000"/>
                        </a:lnSpc>
                        <a:spcBef>
                          <a:spcPct val="0"/>
                        </a:spcBef>
                        <a:spcAft>
                          <a:spcPct val="35000"/>
                        </a:spcAft>
                        <a:buClrTx/>
                        <a:buSzTx/>
                        <a:buFontTx/>
                        <a:buNone/>
                        <a:tabLst/>
                      </a:pPr>
                      <a:r>
                        <a:rPr kumimoji="0" lang="en-US" sz="1400" b="0" i="0" u="none" strike="noStrike" cap="none" normalizeH="0" baseline="0">
                          <a:ln>
                            <a:noFill/>
                          </a:ln>
                          <a:solidFill>
                            <a:srgbClr val="5F5F5F"/>
                          </a:solidFill>
                          <a:effectLst/>
                          <a:latin typeface="Arial" charset="0"/>
                          <a:cs typeface="Times New Roman" pitchFamily="18" charset="0"/>
                        </a:rPr>
                        <a:t>State Corporation Executives</a:t>
                      </a:r>
                      <a:endParaRPr kumimoji="0" lang="en-US" sz="1400" b="0" i="0" u="none" strike="noStrike" cap="none" normalizeH="0" baseline="0">
                        <a:ln>
                          <a:noFill/>
                        </a:ln>
                        <a:solidFill>
                          <a:srgbClr val="5F5F5F"/>
                        </a:solidFill>
                        <a:effectLst/>
                        <a:latin typeface="Arial"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Tx/>
                        <a:buNone/>
                        <a:tabLst/>
                      </a:pPr>
                      <a:r>
                        <a:rPr kumimoji="0" lang="en-US" sz="1400" b="0" i="0" u="none" strike="noStrike" cap="none" normalizeH="0" baseline="0">
                          <a:ln>
                            <a:noFill/>
                          </a:ln>
                          <a:solidFill>
                            <a:schemeClr val="tx1"/>
                          </a:solidFill>
                          <a:effectLst/>
                          <a:latin typeface="Arial" charset="0"/>
                          <a:cs typeface="Times New Roman" pitchFamily="18" charset="0"/>
                        </a:rPr>
                        <a:t> </a:t>
                      </a:r>
                      <a:endParaRPr kumimoji="0" lang="en-US" sz="1400" b="0" i="0" u="none" strike="noStrike" cap="none" normalizeH="0" baseline="0">
                        <a:ln>
                          <a:noFill/>
                        </a:ln>
                        <a:solidFill>
                          <a:schemeClr val="tx1"/>
                        </a:solidFill>
                        <a:effectLst/>
                        <a:latin typeface="Arial"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10"/>
                  </a:ext>
                </a:extLst>
              </a:tr>
              <a:tr h="257175">
                <a:tc>
                  <a:txBody>
                    <a:bodyPr/>
                    <a:lstStyle/>
                    <a:p>
                      <a:pPr marL="0" marR="0" lvl="0" indent="0" algn="l" defTabSz="914400" rtl="0" eaLnBrk="0" fontAlgn="b" latinLnBrk="0" hangingPunct="0">
                        <a:lnSpc>
                          <a:spcPct val="85000"/>
                        </a:lnSpc>
                        <a:spcBef>
                          <a:spcPct val="0"/>
                        </a:spcBef>
                        <a:spcAft>
                          <a:spcPct val="35000"/>
                        </a:spcAft>
                        <a:buClrTx/>
                        <a:buSzTx/>
                        <a:buFontTx/>
                        <a:buNone/>
                        <a:tabLst/>
                      </a:pPr>
                      <a:r>
                        <a:rPr kumimoji="0" lang="en-US" sz="1400" b="0" i="0" u="none" strike="noStrike" cap="none" normalizeH="0" baseline="0">
                          <a:ln>
                            <a:noFill/>
                          </a:ln>
                          <a:solidFill>
                            <a:srgbClr val="5F5F5F"/>
                          </a:solidFill>
                          <a:effectLst/>
                          <a:latin typeface="Arial" charset="0"/>
                          <a:cs typeface="Times New Roman" pitchFamily="18" charset="0"/>
                        </a:rPr>
                        <a:t>State Agency Officials</a:t>
                      </a:r>
                      <a:endParaRPr kumimoji="0" lang="en-US" sz="1400" b="0" i="0" u="none" strike="noStrike" cap="none" normalizeH="0" baseline="0">
                        <a:ln>
                          <a:noFill/>
                        </a:ln>
                        <a:solidFill>
                          <a:srgbClr val="5F5F5F"/>
                        </a:solidFill>
                        <a:effectLst/>
                        <a:latin typeface="Arial"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Tx/>
                        <a:buNone/>
                        <a:tabLst/>
                      </a:pPr>
                      <a:r>
                        <a:rPr kumimoji="0" lang="en-US" sz="1400" b="0" i="0" u="none" strike="noStrike" cap="none" normalizeH="0" baseline="0">
                          <a:ln>
                            <a:noFill/>
                          </a:ln>
                          <a:solidFill>
                            <a:schemeClr val="tx1"/>
                          </a:solidFill>
                          <a:effectLst/>
                          <a:latin typeface="Arial" charset="0"/>
                          <a:cs typeface="Times New Roman" pitchFamily="18" charset="0"/>
                        </a:rPr>
                        <a:t> </a:t>
                      </a:r>
                      <a:endParaRPr kumimoji="0" lang="en-US" sz="1400" b="0" i="0" u="none" strike="noStrike" cap="none" normalizeH="0" baseline="0">
                        <a:ln>
                          <a:noFill/>
                        </a:ln>
                        <a:solidFill>
                          <a:schemeClr val="tx1"/>
                        </a:solidFill>
                        <a:effectLst/>
                        <a:latin typeface="Arial"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98450">
                <a:tc>
                  <a:txBody>
                    <a:bodyPr/>
                    <a:lstStyle/>
                    <a:p>
                      <a:pPr marL="0" marR="0" lvl="0" indent="0" algn="ctr" defTabSz="914400" rtl="0" eaLnBrk="0" fontAlgn="b" latinLnBrk="0" hangingPunct="0">
                        <a:lnSpc>
                          <a:spcPct val="85000"/>
                        </a:lnSpc>
                        <a:spcBef>
                          <a:spcPct val="0"/>
                        </a:spcBef>
                        <a:spcAft>
                          <a:spcPct val="35000"/>
                        </a:spcAft>
                        <a:buClrTx/>
                        <a:buSzTx/>
                        <a:buFontTx/>
                        <a:buNone/>
                        <a:tabLst/>
                      </a:pPr>
                      <a:r>
                        <a:rPr kumimoji="0" lang="en-US" sz="1500" b="1" i="0" u="none" strike="noStrike" cap="none" normalizeH="0" baseline="0">
                          <a:ln>
                            <a:noFill/>
                          </a:ln>
                          <a:solidFill>
                            <a:schemeClr val="bg1"/>
                          </a:solidFill>
                          <a:effectLst/>
                          <a:latin typeface="Arial" charset="0"/>
                          <a:cs typeface="Times New Roman" pitchFamily="18" charset="0"/>
                        </a:rPr>
                        <a:t>REGIONAL</a:t>
                      </a:r>
                      <a:endParaRPr kumimoji="0" lang="en-US" sz="1800" b="1" i="0" u="none" strike="noStrike" cap="none" normalizeH="0" baseline="0">
                        <a:ln>
                          <a:noFill/>
                        </a:ln>
                        <a:solidFill>
                          <a:schemeClr val="bg1"/>
                        </a:solidFill>
                        <a:effectLst/>
                        <a:latin typeface="Arial"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5596"/>
                    </a:solidFill>
                  </a:tcPr>
                </a:tc>
                <a:tc>
                  <a:txBody>
                    <a:bodyPr/>
                    <a:lstStyle/>
                    <a:p>
                      <a:pPr marL="0" marR="0" lvl="0" indent="0" algn="ctr" defTabSz="914400" rtl="0" eaLnBrk="0" fontAlgn="b" latinLnBrk="0" hangingPunct="0">
                        <a:lnSpc>
                          <a:spcPct val="85000"/>
                        </a:lnSpc>
                        <a:spcBef>
                          <a:spcPct val="0"/>
                        </a:spcBef>
                        <a:spcAft>
                          <a:spcPct val="35000"/>
                        </a:spcAft>
                        <a:buClrTx/>
                        <a:buSzTx/>
                        <a:buFontTx/>
                        <a:buNone/>
                        <a:tabLst/>
                      </a:pPr>
                      <a:r>
                        <a:rPr kumimoji="0" lang="en-US" sz="1500" b="1" i="0" u="none" strike="noStrike" cap="none" normalizeH="0" baseline="0">
                          <a:ln>
                            <a:noFill/>
                          </a:ln>
                          <a:solidFill>
                            <a:schemeClr val="bg1"/>
                          </a:solidFill>
                          <a:effectLst/>
                          <a:latin typeface="Arial" charset="0"/>
                          <a:cs typeface="Times New Roman" pitchFamily="18" charset="0"/>
                        </a:rPr>
                        <a:t>LOCAL</a:t>
                      </a:r>
                      <a:endParaRPr kumimoji="0" lang="en-US" sz="1800" b="1" i="0" u="none" strike="noStrike" cap="none" normalizeH="0" baseline="0">
                        <a:ln>
                          <a:noFill/>
                        </a:ln>
                        <a:solidFill>
                          <a:schemeClr val="bg1"/>
                        </a:solidFill>
                        <a:effectLst/>
                        <a:latin typeface="Arial"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5596"/>
                    </a:solidFill>
                  </a:tcPr>
                </a:tc>
                <a:extLst>
                  <a:ext uri="{0D108BD9-81ED-4DB2-BD59-A6C34878D82A}">
                    <a16:rowId xmlns:a16="http://schemas.microsoft.com/office/drawing/2014/main" val="10012"/>
                  </a:ext>
                </a:extLst>
              </a:tr>
              <a:tr h="438150">
                <a:tc>
                  <a:txBody>
                    <a:bodyPr/>
                    <a:lstStyle/>
                    <a:p>
                      <a:pPr marL="0" marR="0" lvl="0" indent="0" algn="l" defTabSz="914400" rtl="0" eaLnBrk="0" fontAlgn="b" latinLnBrk="0" hangingPunct="0">
                        <a:lnSpc>
                          <a:spcPct val="85000"/>
                        </a:lnSpc>
                        <a:spcBef>
                          <a:spcPct val="0"/>
                        </a:spcBef>
                        <a:spcAft>
                          <a:spcPct val="35000"/>
                        </a:spcAft>
                        <a:buClrTx/>
                        <a:buSzTx/>
                        <a:buFontTx/>
                        <a:buNone/>
                        <a:tabLst/>
                      </a:pPr>
                      <a:r>
                        <a:rPr kumimoji="0" lang="en-US" sz="1400" b="0" i="0" u="none" strike="noStrike" cap="none" normalizeH="0" baseline="0">
                          <a:ln>
                            <a:noFill/>
                          </a:ln>
                          <a:solidFill>
                            <a:srgbClr val="5F5F5F"/>
                          </a:solidFill>
                          <a:effectLst/>
                          <a:latin typeface="Arial" charset="0"/>
                          <a:cs typeface="Times New Roman" pitchFamily="18" charset="0"/>
                        </a:rPr>
                        <a:t>Heads &amp; Deputy Heads of Regional Government</a:t>
                      </a:r>
                      <a:endParaRPr kumimoji="0" lang="en-US" sz="1400" b="0" i="0" u="none" strike="noStrike" cap="none" normalizeH="0" baseline="0">
                        <a:ln>
                          <a:noFill/>
                        </a:ln>
                        <a:solidFill>
                          <a:srgbClr val="5F5F5F"/>
                        </a:solidFill>
                        <a:effectLst/>
                        <a:latin typeface="Arial"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Tx/>
                        <a:buNone/>
                        <a:tabLst/>
                      </a:pPr>
                      <a:endParaRPr kumimoji="0" lang="en-US" sz="1400" b="0" i="0" u="none" strike="noStrike" cap="none" normalizeH="0" baseline="0">
                        <a:ln>
                          <a:noFill/>
                        </a:ln>
                        <a:solidFill>
                          <a:srgbClr val="5F5F5F"/>
                        </a:solidFill>
                        <a:effectLst/>
                        <a:latin typeface="Arial" charset="0"/>
                        <a:cs typeface="Times New Roman" pitchFamily="18" charset="0"/>
                      </a:endParaRPr>
                    </a:p>
                    <a:p>
                      <a:pPr marL="0" marR="0" lvl="0" indent="0" algn="l" defTabSz="914400" rtl="0" eaLnBrk="0" fontAlgn="b" latinLnBrk="0" hangingPunct="0">
                        <a:lnSpc>
                          <a:spcPct val="85000"/>
                        </a:lnSpc>
                        <a:spcBef>
                          <a:spcPct val="0"/>
                        </a:spcBef>
                        <a:spcAft>
                          <a:spcPct val="35000"/>
                        </a:spcAft>
                        <a:buClrTx/>
                        <a:buSzTx/>
                        <a:buFontTx/>
                        <a:buNone/>
                        <a:tabLst/>
                      </a:pPr>
                      <a:r>
                        <a:rPr kumimoji="0" lang="en-US" sz="1400" b="0" i="0" u="none" strike="noStrike" cap="none" normalizeH="0" baseline="0">
                          <a:ln>
                            <a:noFill/>
                          </a:ln>
                          <a:solidFill>
                            <a:srgbClr val="5F5F5F"/>
                          </a:solidFill>
                          <a:effectLst/>
                          <a:latin typeface="Arial" charset="0"/>
                          <a:cs typeface="Times New Roman" pitchFamily="18" charset="0"/>
                        </a:rPr>
                        <a:t>City Mayors</a:t>
                      </a: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13"/>
                  </a:ext>
                </a:extLst>
              </a:tr>
              <a:tr h="258763">
                <a:tc>
                  <a:txBody>
                    <a:bodyPr/>
                    <a:lstStyle/>
                    <a:p>
                      <a:pPr marL="0" marR="0" lvl="0" indent="0" algn="l" defTabSz="914400" rtl="0" eaLnBrk="0" fontAlgn="b" latinLnBrk="0" hangingPunct="0">
                        <a:lnSpc>
                          <a:spcPct val="85000"/>
                        </a:lnSpc>
                        <a:spcBef>
                          <a:spcPct val="0"/>
                        </a:spcBef>
                        <a:spcAft>
                          <a:spcPct val="35000"/>
                        </a:spcAft>
                        <a:buClrTx/>
                        <a:buSzTx/>
                        <a:buFontTx/>
                        <a:buNone/>
                        <a:tabLst/>
                      </a:pPr>
                      <a:r>
                        <a:rPr kumimoji="0" lang="en-US" sz="1400" b="0" i="0" u="none" strike="noStrike" cap="none" normalizeH="0" baseline="0">
                          <a:ln>
                            <a:noFill/>
                          </a:ln>
                          <a:solidFill>
                            <a:srgbClr val="5F5F5F"/>
                          </a:solidFill>
                          <a:effectLst/>
                          <a:latin typeface="Arial" charset="0"/>
                          <a:cs typeface="Times New Roman" pitchFamily="18" charset="0"/>
                        </a:rPr>
                        <a:t>Regional Government Ministers</a:t>
                      </a:r>
                      <a:endParaRPr kumimoji="0" lang="en-US" sz="1400" b="0" i="0" u="none" strike="noStrike" cap="none" normalizeH="0" baseline="0">
                        <a:ln>
                          <a:noFill/>
                        </a:ln>
                        <a:solidFill>
                          <a:srgbClr val="5F5F5F"/>
                        </a:solidFill>
                        <a:effectLst/>
                        <a:latin typeface="Arial"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Tx/>
                        <a:buNone/>
                        <a:tabLst/>
                      </a:pPr>
                      <a:r>
                        <a:rPr kumimoji="0" lang="en-US" sz="1400" b="0" i="0" u="none" strike="noStrike" cap="none" normalizeH="0" baseline="0">
                          <a:ln>
                            <a:noFill/>
                          </a:ln>
                          <a:solidFill>
                            <a:srgbClr val="5F5F5F"/>
                          </a:solidFill>
                          <a:effectLst/>
                          <a:latin typeface="Arial" charset="0"/>
                          <a:cs typeface="Times New Roman" pitchFamily="18" charset="0"/>
                        </a:rPr>
                        <a:t>(population over 100,000 inhabitants)</a:t>
                      </a:r>
                      <a:endParaRPr kumimoji="0" lang="en-GB" sz="1400" b="0" i="0" u="none" strike="noStrike" cap="none" normalizeH="0" baseline="0">
                        <a:ln>
                          <a:noFill/>
                        </a:ln>
                        <a:solidFill>
                          <a:srgbClr val="5F5F5F"/>
                        </a:solidFill>
                        <a:effectLst/>
                        <a:latin typeface="Arial" charset="0"/>
                        <a:cs typeface="Times New Roman" pitchFamily="18"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14"/>
                  </a:ext>
                </a:extLst>
              </a:tr>
              <a:tr h="257175">
                <a:tc>
                  <a:txBody>
                    <a:bodyPr/>
                    <a:lstStyle/>
                    <a:p>
                      <a:pPr marL="0" marR="0" lvl="0" indent="0" algn="l" defTabSz="914400" rtl="0" eaLnBrk="0" fontAlgn="b" latinLnBrk="0" hangingPunct="0">
                        <a:lnSpc>
                          <a:spcPct val="85000"/>
                        </a:lnSpc>
                        <a:spcBef>
                          <a:spcPct val="0"/>
                        </a:spcBef>
                        <a:spcAft>
                          <a:spcPct val="35000"/>
                        </a:spcAft>
                        <a:buClrTx/>
                        <a:buSzTx/>
                        <a:buFontTx/>
                        <a:buNone/>
                        <a:tabLst/>
                      </a:pPr>
                      <a:r>
                        <a:rPr kumimoji="0" lang="en-US" sz="1400" b="0" i="0" u="none" strike="noStrike" cap="none" normalizeH="0" baseline="0">
                          <a:ln>
                            <a:noFill/>
                          </a:ln>
                          <a:solidFill>
                            <a:srgbClr val="5F5F5F"/>
                          </a:solidFill>
                          <a:effectLst/>
                          <a:latin typeface="Arial" charset="0"/>
                          <a:cs typeface="Times New Roman" pitchFamily="18" charset="0"/>
                        </a:rPr>
                        <a:t>Senior Civil Servants-Regional Government</a:t>
                      </a:r>
                      <a:endParaRPr kumimoji="0" lang="en-US" sz="1400" b="0" i="0" u="none" strike="noStrike" cap="none" normalizeH="0" baseline="0">
                        <a:ln>
                          <a:noFill/>
                        </a:ln>
                        <a:solidFill>
                          <a:srgbClr val="5F5F5F"/>
                        </a:solidFill>
                        <a:effectLst/>
                        <a:latin typeface="Arial"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Tx/>
                        <a:buNone/>
                        <a:tabLst/>
                      </a:pPr>
                      <a:r>
                        <a:rPr kumimoji="0" lang="en-US" sz="1400" b="0" i="0" u="none" strike="noStrike" cap="none" normalizeH="0" baseline="0">
                          <a:ln>
                            <a:noFill/>
                          </a:ln>
                          <a:solidFill>
                            <a:schemeClr val="tx1"/>
                          </a:solidFill>
                          <a:effectLst/>
                          <a:latin typeface="Arial" charset="0"/>
                          <a:cs typeface="Times New Roman" pitchFamily="18" charset="0"/>
                        </a:rPr>
                        <a:t> </a:t>
                      </a:r>
                      <a:endParaRPr kumimoji="0" lang="en-US" sz="1400" b="0" i="0" u="none" strike="noStrike" cap="none" normalizeH="0" baseline="0">
                        <a:ln>
                          <a:noFill/>
                        </a:ln>
                        <a:solidFill>
                          <a:schemeClr val="tx1"/>
                        </a:solidFill>
                        <a:effectLst/>
                        <a:latin typeface="Arial"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15"/>
                  </a:ext>
                </a:extLst>
              </a:tr>
              <a:tr h="258763">
                <a:tc>
                  <a:txBody>
                    <a:bodyPr/>
                    <a:lstStyle/>
                    <a:p>
                      <a:pPr marL="0" marR="0" lvl="0" indent="0" algn="l" defTabSz="914400" rtl="0" eaLnBrk="0" fontAlgn="b" latinLnBrk="0" hangingPunct="0">
                        <a:lnSpc>
                          <a:spcPct val="85000"/>
                        </a:lnSpc>
                        <a:spcBef>
                          <a:spcPct val="0"/>
                        </a:spcBef>
                        <a:spcAft>
                          <a:spcPct val="35000"/>
                        </a:spcAft>
                        <a:buClrTx/>
                        <a:buSzTx/>
                        <a:buFontTx/>
                        <a:buNone/>
                        <a:tabLst/>
                      </a:pPr>
                      <a:r>
                        <a:rPr kumimoji="0" lang="en-US" sz="1400" b="0" i="0" u="none" strike="noStrike" cap="none" normalizeH="0" baseline="0">
                          <a:ln>
                            <a:noFill/>
                          </a:ln>
                          <a:solidFill>
                            <a:srgbClr val="5F5F5F"/>
                          </a:solidFill>
                          <a:effectLst/>
                          <a:latin typeface="Arial" charset="0"/>
                          <a:cs typeface="Times New Roman" pitchFamily="18" charset="0"/>
                        </a:rPr>
                        <a:t>EU Member of European Parliament</a:t>
                      </a:r>
                      <a:endParaRPr kumimoji="0" lang="en-US" sz="1400" b="0" i="0" u="none" strike="noStrike" cap="none" normalizeH="0" baseline="0">
                        <a:ln>
                          <a:noFill/>
                        </a:ln>
                        <a:solidFill>
                          <a:srgbClr val="5F5F5F"/>
                        </a:solidFill>
                        <a:effectLst/>
                        <a:latin typeface="Arial"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a:noFill/>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Tx/>
                        <a:buNone/>
                        <a:tabLst/>
                      </a:pPr>
                      <a:r>
                        <a:rPr kumimoji="0" lang="en-US" sz="1400" b="0" i="0" u="none" strike="noStrike" cap="none" normalizeH="0" baseline="0">
                          <a:ln>
                            <a:noFill/>
                          </a:ln>
                          <a:solidFill>
                            <a:schemeClr val="tx1"/>
                          </a:solidFill>
                          <a:effectLst/>
                          <a:latin typeface="Arial" charset="0"/>
                          <a:cs typeface="Times New Roman" pitchFamily="18" charset="0"/>
                        </a:rPr>
                        <a:t> </a:t>
                      </a:r>
                      <a:endParaRPr kumimoji="0" lang="en-US" sz="1400" b="0" i="0" u="none" strike="noStrike" cap="none" normalizeH="0" baseline="0">
                        <a:ln>
                          <a:noFill/>
                        </a:ln>
                        <a:solidFill>
                          <a:schemeClr val="tx1"/>
                        </a:solidFill>
                        <a:effectLst/>
                        <a:latin typeface="Arial" charset="0"/>
                      </a:endParaRPr>
                    </a:p>
                  </a:txBody>
                  <a:tcPr marT="0" marB="0" anchor="b"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a:noFill/>
                    </a:lnT>
                    <a:lnB w="12700" cap="flat" cmpd="sng" algn="ctr">
                      <a:solidFill>
                        <a:schemeClr val="bg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6"/>
                  </a:ext>
                </a:extLst>
              </a:tr>
            </a:tbl>
          </a:graphicData>
        </a:graphic>
      </p:graphicFrame>
      <p:sp>
        <p:nvSpPr>
          <p:cNvPr id="8" name="Rectangle 45"/>
          <p:cNvSpPr>
            <a:spLocks noChangeArrowheads="1"/>
          </p:cNvSpPr>
          <p:nvPr/>
        </p:nvSpPr>
        <p:spPr bwMode="auto">
          <a:xfrm>
            <a:off x="533400" y="609600"/>
            <a:ext cx="8420100" cy="457200"/>
          </a:xfrm>
          <a:prstGeom prst="rect">
            <a:avLst/>
          </a:prstGeom>
          <a:noFill/>
          <a:ln w="9525">
            <a:noFill/>
            <a:miter lim="800000"/>
            <a:headEnd/>
            <a:tailEnd/>
          </a:ln>
        </p:spPr>
        <p:txBody>
          <a:bodyPr/>
          <a:lstStyle/>
          <a:p>
            <a:pPr eaLnBrk="0" hangingPunct="0">
              <a:lnSpc>
                <a:spcPct val="80000"/>
              </a:lnSpc>
              <a:spcAft>
                <a:spcPct val="0"/>
              </a:spcAft>
              <a:buClrTx/>
              <a:buFontTx/>
              <a:buNone/>
            </a:pPr>
            <a:r>
              <a:rPr lang="en-GB" sz="2800" b="1" dirty="0">
                <a:solidFill>
                  <a:srgbClr val="4D4D4D"/>
                </a:solidFill>
              </a:rPr>
              <a:t>The  </a:t>
            </a:r>
            <a:r>
              <a:rPr lang="en-GB" sz="2800" b="1" dirty="0" err="1">
                <a:solidFill>
                  <a:srgbClr val="4D4D4D"/>
                </a:solidFill>
              </a:rPr>
              <a:t>Watchlist</a:t>
            </a:r>
            <a:r>
              <a:rPr lang="en-GB" sz="2800" b="1" dirty="0">
                <a:solidFill>
                  <a:srgbClr val="4D4D4D"/>
                </a:solidFill>
              </a:rPr>
              <a:t> PEP Definition</a:t>
            </a:r>
          </a:p>
        </p:txBody>
      </p:sp>
      <p:sp>
        <p:nvSpPr>
          <p:cNvPr id="9" name="TextBox 8">
            <a:hlinkClick r:id="rId2" action="ppaction://hlinksldjump"/>
          </p:cNvPr>
          <p:cNvSpPr txBox="1"/>
          <p:nvPr/>
        </p:nvSpPr>
        <p:spPr>
          <a:xfrm>
            <a:off x="8446373" y="6488668"/>
            <a:ext cx="697627" cy="369332"/>
          </a:xfrm>
          <a:prstGeom prst="rect">
            <a:avLst/>
          </a:prstGeom>
          <a:noFill/>
        </p:spPr>
        <p:txBody>
          <a:bodyPr wrap="none" rtlCol="0">
            <a:spAutoFit/>
          </a:bodyPr>
          <a:lstStyle/>
          <a:p>
            <a:r>
              <a:rPr lang="en-US" dirty="0"/>
              <a:t>Back</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304800" y="685800"/>
            <a:ext cx="8229600" cy="4968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3200" b="0" i="0" u="none" strike="noStrike" kern="0" cap="none" spc="0" normalizeH="0" baseline="0" noProof="0" dirty="0">
                <a:ln>
                  <a:noFill/>
                </a:ln>
                <a:solidFill>
                  <a:schemeClr val="tx2"/>
                </a:solidFill>
                <a:effectLst/>
                <a:uLnTx/>
                <a:uFillTx/>
                <a:latin typeface="+mj-lt"/>
                <a:ea typeface="+mj-ea"/>
                <a:cs typeface="+mj-cs"/>
              </a:rPr>
              <a:t>Coverage of Relatives and Close Associates</a:t>
            </a:r>
            <a:r>
              <a:rPr kumimoji="0" lang="en-GB" sz="3200" b="0" i="0" u="none" strike="noStrike" kern="0" cap="none" spc="0" normalizeH="0" baseline="0" noProof="0" dirty="0">
                <a:ln>
                  <a:noFill/>
                </a:ln>
                <a:solidFill>
                  <a:srgbClr val="0070C0"/>
                </a:solidFill>
                <a:effectLst/>
                <a:uLnTx/>
                <a:uFillTx/>
                <a:latin typeface="+mj-lt"/>
                <a:ea typeface="+mj-ea"/>
                <a:cs typeface="+mj-cs"/>
              </a:rPr>
              <a:t> </a:t>
            </a:r>
          </a:p>
        </p:txBody>
      </p:sp>
      <p:graphicFrame>
        <p:nvGraphicFramePr>
          <p:cNvPr id="6" name="Group 3"/>
          <p:cNvGraphicFramePr>
            <a:graphicFrameLocks/>
          </p:cNvGraphicFramePr>
          <p:nvPr/>
        </p:nvGraphicFramePr>
        <p:xfrm>
          <a:off x="2973388" y="1676400"/>
          <a:ext cx="5522912" cy="3689604"/>
        </p:xfrm>
        <a:graphic>
          <a:graphicData uri="http://schemas.openxmlformats.org/drawingml/2006/table">
            <a:tbl>
              <a:tblPr/>
              <a:tblGrid>
                <a:gridCol w="1576387">
                  <a:extLst>
                    <a:ext uri="{9D8B030D-6E8A-4147-A177-3AD203B41FA5}">
                      <a16:colId xmlns:a16="http://schemas.microsoft.com/office/drawing/2014/main" val="20000"/>
                    </a:ext>
                  </a:extLst>
                </a:gridCol>
                <a:gridCol w="1652588">
                  <a:extLst>
                    <a:ext uri="{9D8B030D-6E8A-4147-A177-3AD203B41FA5}">
                      <a16:colId xmlns:a16="http://schemas.microsoft.com/office/drawing/2014/main" val="20001"/>
                    </a:ext>
                  </a:extLst>
                </a:gridCol>
                <a:gridCol w="2293937">
                  <a:extLst>
                    <a:ext uri="{9D8B030D-6E8A-4147-A177-3AD203B41FA5}">
                      <a16:colId xmlns:a16="http://schemas.microsoft.com/office/drawing/2014/main" val="20002"/>
                    </a:ext>
                  </a:extLst>
                </a:gridCol>
              </a:tblGrid>
              <a:tr h="158750">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Wife</a:t>
                      </a:r>
                      <a:endParaRPr kumimoji="0" lang="en-US" sz="1300" b="1" i="0" u="none" strike="noStrike" cap="none" normalizeH="0" baseline="0">
                        <a:ln>
                          <a:noFill/>
                        </a:ln>
                        <a:solidFill>
                          <a:srgbClr val="5F5F5F"/>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Grandfather</a:t>
                      </a:r>
                      <a:endParaRPr kumimoji="0" lang="en-US" sz="1300" b="1" i="0" u="none" strike="noStrike" cap="none" normalizeH="0" baseline="0">
                        <a:ln>
                          <a:noFill/>
                        </a:ln>
                        <a:solidFill>
                          <a:srgbClr val="5F5F5F"/>
                        </a:solidFill>
                        <a:effectLst/>
                        <a:latin typeface="Arial" charset="0"/>
                      </a:endParaRPr>
                    </a:p>
                  </a:txBody>
                  <a:tcPr anchor="b"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Business Associate</a:t>
                      </a:r>
                      <a:endParaRPr kumimoji="0" lang="en-US" sz="1300" b="1" i="0" u="none" strike="noStrike" cap="none" normalizeH="0" baseline="0">
                        <a:ln>
                          <a:noFill/>
                        </a:ln>
                        <a:solidFill>
                          <a:srgbClr val="5F5F5F"/>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0"/>
                  </a:ext>
                </a:extLst>
              </a:tr>
              <a:tr h="220663">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Husband</a:t>
                      </a:r>
                      <a:endParaRPr kumimoji="0" lang="en-US" sz="1300" b="1" i="0" u="none" strike="noStrike" cap="none" normalizeH="0" baseline="0">
                        <a:ln>
                          <a:noFill/>
                        </a:ln>
                        <a:solidFill>
                          <a:srgbClr val="5F5F5F"/>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Grandmother</a:t>
                      </a:r>
                      <a:endParaRPr kumimoji="0" lang="en-US" sz="1300" b="1" i="0" u="none" strike="noStrike" cap="none" normalizeH="0" baseline="0">
                        <a:ln>
                          <a:noFill/>
                        </a:ln>
                        <a:solidFill>
                          <a:srgbClr val="5F5F5F"/>
                        </a:solidFill>
                        <a:effectLst/>
                        <a:latin typeface="Arial" charset="0"/>
                      </a:endParaRPr>
                    </a:p>
                  </a:txBody>
                  <a:tcPr anchor="b"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Friend</a:t>
                      </a:r>
                      <a:endParaRPr kumimoji="0" lang="en-US" sz="1300" b="1" i="0" u="none" strike="noStrike" cap="none" normalizeH="0" baseline="0">
                        <a:ln>
                          <a:noFill/>
                        </a:ln>
                        <a:solidFill>
                          <a:srgbClr val="5F5F5F"/>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1"/>
                  </a:ext>
                </a:extLst>
              </a:tr>
              <a:tr h="220663">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Brother</a:t>
                      </a:r>
                      <a:endParaRPr kumimoji="0" lang="en-US" sz="1300" b="1" i="0" u="none" strike="noStrike" cap="none" normalizeH="0" baseline="0">
                        <a:ln>
                          <a:noFill/>
                        </a:ln>
                        <a:solidFill>
                          <a:srgbClr val="5F5F5F"/>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Son-in-law</a:t>
                      </a:r>
                      <a:endParaRPr kumimoji="0" lang="en-US" sz="1300" b="1" i="0" u="none" strike="noStrike" cap="none" normalizeH="0" baseline="0">
                        <a:ln>
                          <a:noFill/>
                        </a:ln>
                        <a:solidFill>
                          <a:srgbClr val="5F5F5F"/>
                        </a:solidFill>
                        <a:effectLst/>
                        <a:latin typeface="Arial" charset="0"/>
                      </a:endParaRPr>
                    </a:p>
                  </a:txBody>
                  <a:tcPr anchor="b"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Financial Adviser</a:t>
                      </a:r>
                      <a:endParaRPr kumimoji="0" lang="en-US" sz="1300" b="1" i="0" u="none" strike="noStrike" cap="none" normalizeH="0" baseline="0">
                        <a:ln>
                          <a:noFill/>
                        </a:ln>
                        <a:solidFill>
                          <a:srgbClr val="5F5F5F"/>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2"/>
                  </a:ext>
                </a:extLst>
              </a:tr>
              <a:tr h="220663">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Sister</a:t>
                      </a:r>
                      <a:endParaRPr kumimoji="0" lang="en-US" sz="1300" b="1" i="0" u="none" strike="noStrike" cap="none" normalizeH="0" baseline="0">
                        <a:ln>
                          <a:noFill/>
                        </a:ln>
                        <a:solidFill>
                          <a:srgbClr val="5F5F5F"/>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Daughter-in-law</a:t>
                      </a:r>
                      <a:endParaRPr kumimoji="0" lang="en-US" sz="1300" b="1" i="0" u="none" strike="noStrike" cap="none" normalizeH="0" baseline="0">
                        <a:ln>
                          <a:noFill/>
                        </a:ln>
                        <a:solidFill>
                          <a:srgbClr val="5F5F5F"/>
                        </a:solidFill>
                        <a:effectLst/>
                        <a:latin typeface="Arial" charset="0"/>
                      </a:endParaRPr>
                    </a:p>
                  </a:txBody>
                  <a:tcPr anchor="b"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Legal Adviser</a:t>
                      </a:r>
                      <a:endParaRPr kumimoji="0" lang="en-US" sz="1300" b="1" i="0" u="none" strike="noStrike" cap="none" normalizeH="0" baseline="0">
                        <a:ln>
                          <a:noFill/>
                        </a:ln>
                        <a:solidFill>
                          <a:srgbClr val="5F5F5F"/>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3"/>
                  </a:ext>
                </a:extLst>
              </a:tr>
              <a:tr h="220663">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Son</a:t>
                      </a:r>
                      <a:endParaRPr kumimoji="0" lang="en-US" sz="1300" b="1" i="0" u="none" strike="noStrike" cap="none" normalizeH="0" baseline="0">
                        <a:ln>
                          <a:noFill/>
                        </a:ln>
                        <a:solidFill>
                          <a:srgbClr val="5F5F5F"/>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Niece</a:t>
                      </a:r>
                      <a:endParaRPr kumimoji="0" lang="en-US" sz="1300" b="1" i="0" u="none" strike="noStrike" cap="none" normalizeH="0" baseline="0">
                        <a:ln>
                          <a:noFill/>
                        </a:ln>
                        <a:solidFill>
                          <a:srgbClr val="5F5F5F"/>
                        </a:solidFill>
                        <a:effectLst/>
                        <a:latin typeface="Arial" charset="0"/>
                      </a:endParaRPr>
                    </a:p>
                  </a:txBody>
                  <a:tcPr anchor="b"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Colleague</a:t>
                      </a:r>
                      <a:endParaRPr kumimoji="0" lang="en-US" sz="1300" b="1" i="0" u="none" strike="noStrike" cap="none" normalizeH="0" baseline="0">
                        <a:ln>
                          <a:noFill/>
                        </a:ln>
                        <a:solidFill>
                          <a:srgbClr val="5F5F5F"/>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4"/>
                  </a:ext>
                </a:extLst>
              </a:tr>
              <a:tr h="220663">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Daughter</a:t>
                      </a:r>
                      <a:endParaRPr kumimoji="0" lang="en-US" sz="1300" b="1" i="0" u="none" strike="noStrike" cap="none" normalizeH="0" baseline="0">
                        <a:ln>
                          <a:noFill/>
                        </a:ln>
                        <a:solidFill>
                          <a:srgbClr val="5F5F5F"/>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Nephew</a:t>
                      </a:r>
                      <a:endParaRPr kumimoji="0" lang="en-US" sz="1300" b="1" i="0" u="none" strike="noStrike" cap="none" normalizeH="0" baseline="0">
                        <a:ln>
                          <a:noFill/>
                        </a:ln>
                        <a:solidFill>
                          <a:srgbClr val="5F5F5F"/>
                        </a:solidFill>
                        <a:effectLst/>
                        <a:latin typeface="Arial" charset="0"/>
                      </a:endParaRPr>
                    </a:p>
                  </a:txBody>
                  <a:tcPr anchor="b"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Agent / Representative</a:t>
                      </a:r>
                      <a:endParaRPr kumimoji="0" lang="en-US" sz="1300" b="1" i="0" u="none" strike="noStrike" cap="none" normalizeH="0" baseline="0">
                        <a:ln>
                          <a:noFill/>
                        </a:ln>
                        <a:solidFill>
                          <a:srgbClr val="5F5F5F"/>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5"/>
                  </a:ext>
                </a:extLst>
              </a:tr>
              <a:tr h="220663">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Mother</a:t>
                      </a:r>
                      <a:endParaRPr kumimoji="0" lang="en-US" sz="1300" b="1" i="0" u="none" strike="noStrike" cap="none" normalizeH="0" baseline="0">
                        <a:ln>
                          <a:noFill/>
                        </a:ln>
                        <a:solidFill>
                          <a:srgbClr val="5F5F5F"/>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Grandson</a:t>
                      </a:r>
                      <a:endParaRPr kumimoji="0" lang="en-US" sz="1300" b="1" i="0" u="none" strike="noStrike" cap="none" normalizeH="0" baseline="0">
                        <a:ln>
                          <a:noFill/>
                        </a:ln>
                        <a:solidFill>
                          <a:srgbClr val="5F5F5F"/>
                        </a:solidFill>
                        <a:effectLst/>
                        <a:latin typeface="Arial" charset="0"/>
                      </a:endParaRPr>
                    </a:p>
                  </a:txBody>
                  <a:tcPr anchor="b"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rPr>
                        <a:t>Associate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6"/>
                  </a:ext>
                </a:extLst>
              </a:tr>
              <a:tr h="219075">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Father</a:t>
                      </a:r>
                      <a:endParaRPr kumimoji="0" lang="en-US" sz="1300" b="1" i="0" u="none" strike="noStrike" cap="none" normalizeH="0" baseline="0">
                        <a:ln>
                          <a:noFill/>
                        </a:ln>
                        <a:solidFill>
                          <a:srgbClr val="5F5F5F"/>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Granddaughter</a:t>
                      </a:r>
                      <a:endParaRPr kumimoji="0" lang="en-US" sz="1300" b="1" i="0" u="none" strike="noStrike" cap="none" normalizeH="0" baseline="0">
                        <a:ln>
                          <a:noFill/>
                        </a:ln>
                        <a:solidFill>
                          <a:srgbClr val="5F5F5F"/>
                        </a:solidFill>
                        <a:effectLst/>
                        <a:latin typeface="Arial" charset="0"/>
                      </a:endParaRPr>
                    </a:p>
                  </a:txBody>
                  <a:tcPr anchor="b"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Political Adviser</a:t>
                      </a:r>
                      <a:endParaRPr kumimoji="0" lang="en-US" sz="1300" b="1" i="0" u="none" strike="noStrike" cap="none" normalizeH="0" baseline="0">
                        <a:ln>
                          <a:noFill/>
                        </a:ln>
                        <a:solidFill>
                          <a:srgbClr val="5F5F5F"/>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7"/>
                  </a:ext>
                </a:extLst>
              </a:tr>
              <a:tr h="220663">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Cousin</a:t>
                      </a:r>
                      <a:endParaRPr kumimoji="0" lang="en-US" sz="1300" b="1" i="0" u="none" strike="noStrike" cap="none" normalizeH="0" baseline="0">
                        <a:ln>
                          <a:noFill/>
                        </a:ln>
                        <a:solidFill>
                          <a:srgbClr val="5F5F5F"/>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Stepfather</a:t>
                      </a:r>
                      <a:endParaRPr kumimoji="0" lang="en-US" sz="1300" b="1" i="0" u="none" strike="noStrike" cap="none" normalizeH="0" baseline="0">
                        <a:ln>
                          <a:noFill/>
                        </a:ln>
                        <a:solidFill>
                          <a:srgbClr val="5F5F5F"/>
                        </a:solidFill>
                        <a:effectLst/>
                        <a:latin typeface="Arial" charset="0"/>
                      </a:endParaRPr>
                    </a:p>
                  </a:txBody>
                  <a:tcPr anchor="b"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rPr>
                        <a:t>Unmarried Partner</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8"/>
                  </a:ext>
                </a:extLst>
              </a:tr>
              <a:tr h="285750">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Step Son</a:t>
                      </a:r>
                      <a:endParaRPr kumimoji="0" lang="en-US" sz="1300" b="1" i="0" u="none" strike="noStrike" cap="none" normalizeH="0" baseline="0">
                        <a:ln>
                          <a:noFill/>
                        </a:ln>
                        <a:solidFill>
                          <a:srgbClr val="5F5F5F"/>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Stepmother</a:t>
                      </a:r>
                      <a:endParaRPr kumimoji="0" lang="en-US" sz="1300" b="1" i="0" u="none" strike="noStrike" cap="none" normalizeH="0" baseline="0">
                        <a:ln>
                          <a:noFill/>
                        </a:ln>
                        <a:solidFill>
                          <a:srgbClr val="5F5F5F"/>
                        </a:solidFill>
                        <a:effectLst/>
                        <a:latin typeface="Arial" charset="0"/>
                      </a:endParaRPr>
                    </a:p>
                  </a:txBody>
                  <a:tcPr anchor="b"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rPr>
                        <a:t>Same sex spouse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9"/>
                  </a:ext>
                </a:extLst>
              </a:tr>
              <a:tr h="285750">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Step Daughter</a:t>
                      </a:r>
                      <a:endParaRPr kumimoji="0" lang="en-US" sz="1300" b="1" i="0" u="none" strike="noStrike" cap="none" normalizeH="0" baseline="0">
                        <a:ln>
                          <a:noFill/>
                        </a:ln>
                        <a:solidFill>
                          <a:srgbClr val="5F5F5F"/>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Mother-in-Law</a:t>
                      </a:r>
                      <a:endParaRPr kumimoji="0" lang="en-US" sz="1300" b="1" i="0" u="none" strike="noStrike" cap="none" normalizeH="0" baseline="0">
                        <a:ln>
                          <a:noFill/>
                        </a:ln>
                        <a:solidFill>
                          <a:srgbClr val="5F5F5F"/>
                        </a:solidFill>
                        <a:effectLst/>
                        <a:latin typeface="Arial" charset="0"/>
                      </a:endParaRPr>
                    </a:p>
                  </a:txBody>
                  <a:tcPr anchor="b"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rPr>
                        <a:t>Owner / Shareholder</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10"/>
                  </a:ext>
                </a:extLst>
              </a:tr>
              <a:tr h="220663">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Brother-in-law</a:t>
                      </a:r>
                      <a:endParaRPr kumimoji="0" lang="en-US" sz="1300" b="1" i="0" u="none" strike="noStrike" cap="none" normalizeH="0" baseline="0">
                        <a:ln>
                          <a:noFill/>
                        </a:ln>
                        <a:solidFill>
                          <a:srgbClr val="5F5F5F"/>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Father-in-Law </a:t>
                      </a:r>
                      <a:endParaRPr kumimoji="0" lang="en-US" sz="1300" b="1" i="0" u="none" strike="noStrike" cap="none" normalizeH="0" baseline="0">
                        <a:ln>
                          <a:noFill/>
                        </a:ln>
                        <a:solidFill>
                          <a:srgbClr val="5F5F5F"/>
                        </a:solidFill>
                        <a:effectLst/>
                        <a:latin typeface="Arial" charset="0"/>
                      </a:endParaRPr>
                    </a:p>
                  </a:txBody>
                  <a:tcPr anchor="b"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endParaRPr kumimoji="0" lang="en-US" sz="1300" b="1" i="0" u="none" strike="noStrike" cap="none" normalizeH="0" baseline="0">
                        <a:ln>
                          <a:noFill/>
                        </a:ln>
                        <a:solidFill>
                          <a:srgbClr val="5F5F5F"/>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11"/>
                  </a:ext>
                </a:extLst>
              </a:tr>
              <a:tr h="220663">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Sister-in-law</a:t>
                      </a:r>
                      <a:endParaRPr kumimoji="0" lang="en-US" sz="1300" b="1" i="0" u="none" strike="noStrike" cap="none" normalizeH="0" baseline="0">
                        <a:ln>
                          <a:noFill/>
                        </a:ln>
                        <a:solidFill>
                          <a:srgbClr val="5F5F5F"/>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 Aunt</a:t>
                      </a:r>
                      <a:endParaRPr kumimoji="0" lang="en-US" sz="1300" b="1" i="0" u="none" strike="noStrike" cap="none" normalizeH="0" baseline="0">
                        <a:ln>
                          <a:noFill/>
                        </a:ln>
                        <a:solidFill>
                          <a:srgbClr val="5F5F5F"/>
                        </a:solidFill>
                        <a:effectLst/>
                        <a:latin typeface="Arial" charset="0"/>
                      </a:endParaRPr>
                    </a:p>
                  </a:txBody>
                  <a:tcPr anchor="b"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endParaRPr kumimoji="0" lang="en-US" sz="1300" b="0" i="0" u="none" strike="noStrike" cap="none" normalizeH="0" baseline="0">
                        <a:ln>
                          <a:noFill/>
                        </a:ln>
                        <a:solidFill>
                          <a:srgbClr val="5F5F5F"/>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12"/>
                  </a:ext>
                </a:extLst>
              </a:tr>
              <a:tr h="220663">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Uncle</a:t>
                      </a:r>
                      <a:endParaRPr kumimoji="0" lang="en-US" sz="1300" b="1" i="0" u="none" strike="noStrike" cap="none" normalizeH="0" baseline="0">
                        <a:ln>
                          <a:noFill/>
                        </a:ln>
                        <a:solidFill>
                          <a:srgbClr val="5F5F5F"/>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r>
                        <a:rPr kumimoji="0" lang="en-US" sz="1300" b="1" i="0" u="none" strike="noStrike" cap="none" normalizeH="0" baseline="0">
                          <a:ln>
                            <a:noFill/>
                          </a:ln>
                          <a:solidFill>
                            <a:srgbClr val="5F5F5F"/>
                          </a:solidFill>
                          <a:effectLst/>
                          <a:latin typeface="Arial" charset="0"/>
                          <a:cs typeface="Arial" charset="0"/>
                        </a:rPr>
                        <a:t> </a:t>
                      </a:r>
                      <a:endParaRPr kumimoji="0" lang="en-US" sz="1300" b="1" i="0" u="none" strike="noStrike" cap="none" normalizeH="0" baseline="0">
                        <a:ln>
                          <a:noFill/>
                        </a:ln>
                        <a:solidFill>
                          <a:srgbClr val="5F5F5F"/>
                        </a:solidFill>
                        <a:effectLst/>
                        <a:latin typeface="Arial" charset="0"/>
                      </a:endParaRPr>
                    </a:p>
                  </a:txBody>
                  <a:tcPr anchor="b" horzOverflow="overflow">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85000"/>
                        </a:lnSpc>
                        <a:spcBef>
                          <a:spcPct val="0"/>
                        </a:spcBef>
                        <a:spcAft>
                          <a:spcPct val="35000"/>
                        </a:spcAft>
                        <a:buClrTx/>
                        <a:buSzTx/>
                        <a:buFont typeface="Wingdings" pitchFamily="2" charset="2"/>
                        <a:buNone/>
                        <a:tabLst/>
                      </a:pPr>
                      <a:endParaRPr kumimoji="0" lang="en-US" sz="1300" b="0" i="0" u="none" strike="noStrike" cap="none" normalizeH="0" baseline="0">
                        <a:ln>
                          <a:noFill/>
                        </a:ln>
                        <a:solidFill>
                          <a:srgbClr val="5F5F5F"/>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bl>
          </a:graphicData>
        </a:graphic>
      </p:graphicFrame>
      <p:sp>
        <p:nvSpPr>
          <p:cNvPr id="7" name="Rectangle 51"/>
          <p:cNvSpPr>
            <a:spLocks noChangeArrowheads="1"/>
          </p:cNvSpPr>
          <p:nvPr/>
        </p:nvSpPr>
        <p:spPr bwMode="auto">
          <a:xfrm rot="10800000" flipV="1">
            <a:off x="381000" y="5715000"/>
            <a:ext cx="8534400" cy="685800"/>
          </a:xfrm>
          <a:prstGeom prst="rect">
            <a:avLst/>
          </a:prstGeom>
          <a:noFill/>
          <a:ln w="9525">
            <a:noFill/>
            <a:miter lim="800000"/>
            <a:headEnd/>
            <a:tailEnd/>
          </a:ln>
        </p:spPr>
        <p:txBody>
          <a:bodyPr/>
          <a:lstStyle/>
          <a:p>
            <a:pPr marL="342900" indent="-342900" algn="ctr">
              <a:lnSpc>
                <a:spcPct val="90000"/>
              </a:lnSpc>
              <a:spcAft>
                <a:spcPct val="15000"/>
              </a:spcAft>
              <a:buFont typeface="Wingdings" pitchFamily="2" charset="2"/>
              <a:buNone/>
            </a:pPr>
            <a:r>
              <a:rPr lang="en-GB" sz="2000" b="1">
                <a:solidFill>
                  <a:schemeClr val="bg2"/>
                </a:solidFill>
              </a:rPr>
              <a:t>Identify your clients’ networks that could put your institution at risk</a:t>
            </a:r>
          </a:p>
        </p:txBody>
      </p:sp>
      <p:pic>
        <p:nvPicPr>
          <p:cNvPr id="8" name="Picture 52" descr="Six_degrees_of_separation"/>
          <p:cNvPicPr>
            <a:picLocks noChangeAspect="1" noChangeArrowheads="1"/>
          </p:cNvPicPr>
          <p:nvPr/>
        </p:nvPicPr>
        <p:blipFill>
          <a:blip r:embed="rId2"/>
          <a:srcRect/>
          <a:stretch>
            <a:fillRect/>
          </a:stretch>
        </p:blipFill>
        <p:spPr bwMode="auto">
          <a:xfrm>
            <a:off x="457200" y="1447800"/>
            <a:ext cx="2160588" cy="4248150"/>
          </a:xfrm>
          <a:prstGeom prst="rect">
            <a:avLst/>
          </a:prstGeom>
          <a:noFill/>
          <a:ln w="9525">
            <a:noFill/>
            <a:miter lim="800000"/>
            <a:headEnd/>
            <a:tailEnd/>
          </a:ln>
        </p:spPr>
      </p:pic>
      <p:sp>
        <p:nvSpPr>
          <p:cNvPr id="9" name="TextBox 8">
            <a:hlinkClick r:id="rId3" action="ppaction://hlinksldjump"/>
          </p:cNvPr>
          <p:cNvSpPr txBox="1"/>
          <p:nvPr/>
        </p:nvSpPr>
        <p:spPr>
          <a:xfrm>
            <a:off x="8446373" y="6488668"/>
            <a:ext cx="697627" cy="369332"/>
          </a:xfrm>
          <a:prstGeom prst="rect">
            <a:avLst/>
          </a:prstGeom>
          <a:noFill/>
        </p:spPr>
        <p:txBody>
          <a:bodyPr wrap="none" rtlCol="0">
            <a:spAutoFit/>
          </a:bodyPr>
          <a:lstStyle/>
          <a:p>
            <a:r>
              <a:rPr lang="en-US" dirty="0"/>
              <a:t>Back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381000" y="700088"/>
            <a:ext cx="8077200" cy="5191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4400" b="0" i="0" u="none" strike="noStrike" kern="0" cap="none" spc="0" normalizeH="0" baseline="0" noProof="0">
                <a:ln>
                  <a:noFill/>
                </a:ln>
                <a:solidFill>
                  <a:schemeClr val="tx2"/>
                </a:solidFill>
                <a:effectLst/>
                <a:uLnTx/>
                <a:uFillTx/>
                <a:latin typeface="+mj-lt"/>
                <a:ea typeface="+mj-ea"/>
                <a:cs typeface="+mj-cs"/>
              </a:rPr>
              <a:t>Official List Coverage</a:t>
            </a:r>
          </a:p>
        </p:txBody>
      </p:sp>
      <p:sp>
        <p:nvSpPr>
          <p:cNvPr id="6" name="Rectangle 3"/>
          <p:cNvSpPr txBox="1">
            <a:spLocks noChangeArrowheads="1"/>
          </p:cNvSpPr>
          <p:nvPr/>
        </p:nvSpPr>
        <p:spPr bwMode="auto">
          <a:xfrm>
            <a:off x="533400" y="1219200"/>
            <a:ext cx="8343900" cy="4800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 typeface="Wingdings" pitchFamily="2" charset="2"/>
              <a:buNone/>
              <a:tabLst/>
              <a:defRPr/>
            </a:pPr>
            <a:endParaRPr kumimoji="0" lang="en-GB" sz="2000" b="0" i="0" u="none" strike="noStrike" kern="0" cap="none" spc="0" normalizeH="0" baseline="0" noProof="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0" lang="en-GB" sz="2200" b="0" i="0" u="none" strike="noStrike" kern="0" cap="none" spc="0" normalizeH="0" baseline="0" noProof="0">
                <a:ln>
                  <a:noFill/>
                </a:ln>
                <a:solidFill>
                  <a:schemeClr val="tx1"/>
                </a:solidFill>
                <a:effectLst/>
                <a:uLnTx/>
                <a:uFillTx/>
                <a:latin typeface="+mn-lt"/>
                <a:ea typeface="+mn-ea"/>
                <a:cs typeface="+mn-cs"/>
              </a:rPr>
              <a:t>Global coverage of over 650 lists</a:t>
            </a:r>
          </a:p>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0" lang="en-GB" sz="2000" b="0" i="0" u="none" strike="noStrike" kern="0" cap="none" spc="0" normalizeH="0" baseline="0" noProof="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0" lang="en-GB" sz="3200" b="0" i="0" u="none" strike="noStrike" kern="0" cap="none" spc="0" normalizeH="0" baseline="0" noProof="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0" lang="en-GB" sz="2500" b="0" i="0" u="none" strike="noStrike" kern="0" cap="none" spc="0" normalizeH="0" baseline="0" noProof="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0" lang="en-GB" sz="2200" b="0" i="0" u="none" strike="noStrike" kern="0" cap="none" spc="0" normalizeH="0" baseline="0" noProof="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0" lang="en-GB" sz="2200" b="0" i="0" u="none" strike="noStrike" kern="0" cap="none" spc="0" normalizeH="0" baseline="0" noProof="0">
                <a:ln>
                  <a:noFill/>
                </a:ln>
                <a:solidFill>
                  <a:schemeClr val="tx1"/>
                </a:solidFill>
                <a:effectLst/>
                <a:uLnTx/>
                <a:uFillTx/>
                <a:latin typeface="+mn-lt"/>
                <a:ea typeface="+mn-ea"/>
                <a:cs typeface="+mn-cs"/>
              </a:rPr>
              <a:t>Law Enforcement and other official Lists from all over the world</a:t>
            </a:r>
            <a:r>
              <a:rPr kumimoji="0" lang="en-GB" sz="2000" b="0" i="0" u="none" strike="noStrike" kern="0" cap="none" spc="0" normalizeH="0" baseline="0" noProof="0">
                <a:ln>
                  <a:noFill/>
                </a:ln>
                <a:solidFill>
                  <a:srgbClr val="0070C0"/>
                </a:solidFill>
                <a:effectLst/>
                <a:uLnTx/>
                <a:uFillTx/>
                <a:latin typeface="+mn-lt"/>
                <a:ea typeface="+mn-ea"/>
                <a:cs typeface="+mn-cs"/>
              </a:rPr>
              <a:t> </a:t>
            </a:r>
          </a:p>
          <a:p>
            <a:pPr marL="342900" marR="0" lvl="0" indent="-342900" algn="l" defTabSz="914400" rtl="0" eaLnBrk="1" fontAlgn="base" latinLnBrk="0" hangingPunct="1">
              <a:lnSpc>
                <a:spcPct val="100000"/>
              </a:lnSpc>
              <a:spcBef>
                <a:spcPct val="20000"/>
              </a:spcBef>
              <a:spcAft>
                <a:spcPct val="0"/>
              </a:spcAft>
              <a:buClrTx/>
              <a:buSzTx/>
              <a:buFont typeface="Wingdings" pitchFamily="2" charset="2"/>
              <a:buNone/>
              <a:tabLst/>
              <a:defRPr/>
            </a:pPr>
            <a:endParaRPr kumimoji="0" lang="en-GB" sz="2000" b="0" i="0" u="none" strike="noStrike" kern="0" cap="none" spc="0" normalizeH="0" baseline="0" noProof="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0" lang="en-GB" sz="3200" b="0" i="0" u="none" strike="noStrike" kern="0" cap="none" spc="0" normalizeH="0" baseline="0" noProof="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 typeface="Wingdings" pitchFamily="2" charset="2"/>
              <a:buNone/>
              <a:tabLst/>
              <a:defRPr/>
            </a:pPr>
            <a:endParaRPr kumimoji="0" lang="en-GB" sz="3200" b="0" i="0" u="none" strike="noStrike" kern="0" cap="none" spc="0" normalizeH="0" baseline="0" noProof="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 typeface="Wingdings" pitchFamily="2" charset="2"/>
              <a:buNone/>
              <a:tabLst/>
              <a:defRPr/>
            </a:pPr>
            <a:endParaRPr kumimoji="0" lang="en-GB" sz="3200" b="0" i="0" u="none" strike="noStrike" kern="0" cap="none" spc="0" normalizeH="0" baseline="0" noProof="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 typeface="Wingdings" pitchFamily="2" charset="2"/>
              <a:buNone/>
              <a:tabLst/>
              <a:defRPr/>
            </a:pPr>
            <a:endParaRPr kumimoji="0" lang="en-GB" sz="3200" b="0" i="0" u="none" strike="noStrike" kern="0" cap="none" spc="0" normalizeH="0" baseline="0" noProof="0">
              <a:ln>
                <a:noFill/>
              </a:ln>
              <a:solidFill>
                <a:schemeClr val="tx1"/>
              </a:solidFill>
              <a:effectLst/>
              <a:uLnTx/>
              <a:uFillTx/>
              <a:latin typeface="+mn-lt"/>
              <a:ea typeface="+mn-ea"/>
              <a:cs typeface="+mn-cs"/>
            </a:endParaRPr>
          </a:p>
        </p:txBody>
      </p:sp>
      <p:grpSp>
        <p:nvGrpSpPr>
          <p:cNvPr id="7" name="Group 4"/>
          <p:cNvGrpSpPr>
            <a:grpSpLocks/>
          </p:cNvGrpSpPr>
          <p:nvPr/>
        </p:nvGrpSpPr>
        <p:grpSpPr bwMode="auto">
          <a:xfrm>
            <a:off x="307975" y="4495800"/>
            <a:ext cx="7321550" cy="838200"/>
            <a:chOff x="194" y="2592"/>
            <a:chExt cx="4612" cy="528"/>
          </a:xfrm>
        </p:grpSpPr>
        <p:pic>
          <p:nvPicPr>
            <p:cNvPr id="8" name="Picture 5"/>
            <p:cNvPicPr>
              <a:picLocks noChangeAspect="1" noChangeArrowheads="1"/>
            </p:cNvPicPr>
            <p:nvPr/>
          </p:nvPicPr>
          <p:blipFill>
            <a:blip r:embed="rId2"/>
            <a:srcRect/>
            <a:stretch>
              <a:fillRect/>
            </a:stretch>
          </p:blipFill>
          <p:spPr bwMode="auto">
            <a:xfrm>
              <a:off x="867" y="2644"/>
              <a:ext cx="670" cy="464"/>
            </a:xfrm>
            <a:prstGeom prst="rect">
              <a:avLst/>
            </a:prstGeom>
            <a:noFill/>
            <a:ln w="9525">
              <a:noFill/>
              <a:miter lim="800000"/>
              <a:headEnd/>
              <a:tailEnd/>
            </a:ln>
          </p:spPr>
        </p:pic>
        <p:pic>
          <p:nvPicPr>
            <p:cNvPr id="9" name="Picture 6"/>
            <p:cNvPicPr>
              <a:picLocks noChangeAspect="1" noChangeArrowheads="1"/>
            </p:cNvPicPr>
            <p:nvPr/>
          </p:nvPicPr>
          <p:blipFill>
            <a:blip r:embed="rId3" cstate="print"/>
            <a:srcRect/>
            <a:stretch>
              <a:fillRect/>
            </a:stretch>
          </p:blipFill>
          <p:spPr bwMode="auto">
            <a:xfrm>
              <a:off x="194" y="2644"/>
              <a:ext cx="527" cy="450"/>
            </a:xfrm>
            <a:prstGeom prst="rect">
              <a:avLst/>
            </a:prstGeom>
            <a:noFill/>
            <a:ln w="9525">
              <a:noFill/>
              <a:miter lim="800000"/>
              <a:headEnd/>
              <a:tailEnd/>
            </a:ln>
          </p:spPr>
        </p:pic>
        <p:pic>
          <p:nvPicPr>
            <p:cNvPr id="10" name="Picture 7"/>
            <p:cNvPicPr>
              <a:picLocks noChangeAspect="1" noChangeArrowheads="1"/>
            </p:cNvPicPr>
            <p:nvPr/>
          </p:nvPicPr>
          <p:blipFill>
            <a:blip r:embed="rId4"/>
            <a:srcRect/>
            <a:stretch>
              <a:fillRect/>
            </a:stretch>
          </p:blipFill>
          <p:spPr bwMode="auto">
            <a:xfrm>
              <a:off x="2721" y="2604"/>
              <a:ext cx="597" cy="516"/>
            </a:xfrm>
            <a:prstGeom prst="rect">
              <a:avLst/>
            </a:prstGeom>
            <a:noFill/>
            <a:ln w="9525">
              <a:noFill/>
              <a:miter lim="800000"/>
              <a:headEnd/>
              <a:tailEnd/>
            </a:ln>
          </p:spPr>
        </p:pic>
        <p:pic>
          <p:nvPicPr>
            <p:cNvPr id="11" name="Picture 8"/>
            <p:cNvPicPr>
              <a:picLocks noChangeAspect="1" noChangeArrowheads="1"/>
            </p:cNvPicPr>
            <p:nvPr/>
          </p:nvPicPr>
          <p:blipFill>
            <a:blip r:embed="rId5"/>
            <a:srcRect/>
            <a:stretch>
              <a:fillRect/>
            </a:stretch>
          </p:blipFill>
          <p:spPr bwMode="auto">
            <a:xfrm>
              <a:off x="4224" y="2629"/>
              <a:ext cx="582" cy="488"/>
            </a:xfrm>
            <a:prstGeom prst="rect">
              <a:avLst/>
            </a:prstGeom>
            <a:noFill/>
            <a:ln w="9525">
              <a:noFill/>
              <a:miter lim="800000"/>
              <a:headEnd/>
              <a:tailEnd/>
            </a:ln>
          </p:spPr>
        </p:pic>
        <p:pic>
          <p:nvPicPr>
            <p:cNvPr id="12" name="Picture 9"/>
            <p:cNvPicPr>
              <a:picLocks noChangeAspect="1" noChangeArrowheads="1"/>
            </p:cNvPicPr>
            <p:nvPr/>
          </p:nvPicPr>
          <p:blipFill>
            <a:blip r:embed="rId6"/>
            <a:srcRect/>
            <a:stretch>
              <a:fillRect/>
            </a:stretch>
          </p:blipFill>
          <p:spPr bwMode="auto">
            <a:xfrm>
              <a:off x="3504" y="2610"/>
              <a:ext cx="527" cy="454"/>
            </a:xfrm>
            <a:prstGeom prst="rect">
              <a:avLst/>
            </a:prstGeom>
            <a:noFill/>
            <a:ln w="9525">
              <a:noFill/>
              <a:miter lim="800000"/>
              <a:headEnd/>
              <a:tailEnd/>
            </a:ln>
          </p:spPr>
        </p:pic>
        <p:pic>
          <p:nvPicPr>
            <p:cNvPr id="13" name="Picture 10" descr="Logo of the Irish Financial Services Regulatory Authority"/>
            <p:cNvPicPr>
              <a:picLocks noChangeAspect="1" noChangeArrowheads="1"/>
            </p:cNvPicPr>
            <p:nvPr/>
          </p:nvPicPr>
          <p:blipFill>
            <a:blip r:embed="rId7"/>
            <a:srcRect/>
            <a:stretch>
              <a:fillRect/>
            </a:stretch>
          </p:blipFill>
          <p:spPr bwMode="auto">
            <a:xfrm>
              <a:off x="1731" y="2592"/>
              <a:ext cx="911" cy="477"/>
            </a:xfrm>
            <a:prstGeom prst="rect">
              <a:avLst/>
            </a:prstGeom>
            <a:noFill/>
            <a:ln w="9525">
              <a:noFill/>
              <a:miter lim="800000"/>
              <a:headEnd/>
              <a:tailEnd/>
            </a:ln>
          </p:spPr>
        </p:pic>
      </p:grpSp>
      <p:pic>
        <p:nvPicPr>
          <p:cNvPr id="14" name="Picture 11"/>
          <p:cNvPicPr>
            <a:picLocks noChangeAspect="1" noChangeArrowheads="1"/>
          </p:cNvPicPr>
          <p:nvPr/>
        </p:nvPicPr>
        <p:blipFill>
          <a:blip r:embed="rId8"/>
          <a:srcRect/>
          <a:stretch>
            <a:fillRect/>
          </a:stretch>
        </p:blipFill>
        <p:spPr bwMode="auto">
          <a:xfrm>
            <a:off x="7696200" y="4343400"/>
            <a:ext cx="1447800" cy="838200"/>
          </a:xfrm>
          <a:prstGeom prst="rect">
            <a:avLst/>
          </a:prstGeom>
          <a:noFill/>
          <a:ln w="9525">
            <a:noFill/>
            <a:miter lim="800000"/>
            <a:headEnd/>
            <a:tailEnd/>
          </a:ln>
        </p:spPr>
      </p:pic>
      <p:pic>
        <p:nvPicPr>
          <p:cNvPr id="15" name="Picture 12"/>
          <p:cNvPicPr>
            <a:picLocks noChangeAspect="1" noChangeArrowheads="1"/>
          </p:cNvPicPr>
          <p:nvPr/>
        </p:nvPicPr>
        <p:blipFill>
          <a:blip r:embed="rId9"/>
          <a:srcRect/>
          <a:stretch>
            <a:fillRect/>
          </a:stretch>
        </p:blipFill>
        <p:spPr bwMode="auto">
          <a:xfrm>
            <a:off x="971550" y="2286000"/>
            <a:ext cx="6115050" cy="733425"/>
          </a:xfrm>
          <a:prstGeom prst="rect">
            <a:avLst/>
          </a:prstGeom>
          <a:noFill/>
          <a:ln w="9525">
            <a:noFill/>
            <a:miter lim="800000"/>
            <a:headEnd/>
            <a:tailEnd/>
          </a:ln>
        </p:spPr>
      </p:pic>
      <p:sp>
        <p:nvSpPr>
          <p:cNvPr id="16" name="TextBox 15">
            <a:hlinkClick r:id="rId10" action="ppaction://hlinksldjump"/>
          </p:cNvPr>
          <p:cNvSpPr txBox="1"/>
          <p:nvPr/>
        </p:nvSpPr>
        <p:spPr>
          <a:xfrm>
            <a:off x="8446373" y="6488668"/>
            <a:ext cx="697627" cy="369332"/>
          </a:xfrm>
          <a:prstGeom prst="rect">
            <a:avLst/>
          </a:prstGeom>
          <a:noFill/>
        </p:spPr>
        <p:txBody>
          <a:bodyPr wrap="none" rtlCol="0">
            <a:spAutoFit/>
          </a:bodyPr>
          <a:lstStyle/>
          <a:p>
            <a:r>
              <a:rPr lang="en-US" dirty="0"/>
              <a:t>Back</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228600" y="609600"/>
            <a:ext cx="8878888" cy="5191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3200" b="0" i="0" u="none" strike="noStrike" kern="0" cap="none" spc="0" normalizeH="0" baseline="0" noProof="0" dirty="0">
                <a:ln>
                  <a:noFill/>
                </a:ln>
                <a:solidFill>
                  <a:srgbClr val="0070C0"/>
                </a:solidFill>
                <a:effectLst/>
                <a:uLnTx/>
                <a:uFillTx/>
                <a:latin typeface="+mj-lt"/>
                <a:ea typeface="+mj-ea"/>
                <a:cs typeface="+mj-cs"/>
              </a:rPr>
              <a:t> </a:t>
            </a:r>
            <a:r>
              <a:rPr kumimoji="0" lang="en-GB" sz="3200" b="0" i="0" u="none" strike="noStrike" kern="0" cap="none" spc="0" normalizeH="0" baseline="0" noProof="0" dirty="0">
                <a:ln>
                  <a:noFill/>
                </a:ln>
                <a:solidFill>
                  <a:schemeClr val="tx2"/>
                </a:solidFill>
                <a:effectLst/>
                <a:uLnTx/>
                <a:uFillTx/>
                <a:latin typeface="+mj-lt"/>
                <a:ea typeface="+mj-ea"/>
                <a:cs typeface="+mj-cs"/>
              </a:rPr>
              <a:t>High Profile Criminals - Special Interest Coverage</a:t>
            </a:r>
            <a:endParaRPr kumimoji="0" lang="en-GB" sz="4400" b="0" i="0" u="none" strike="noStrike" kern="0" cap="none" spc="0" normalizeH="0" baseline="0" noProof="0" dirty="0">
              <a:ln>
                <a:noFill/>
              </a:ln>
              <a:solidFill>
                <a:srgbClr val="0070C0"/>
              </a:solidFill>
              <a:effectLst/>
              <a:uLnTx/>
              <a:uFillTx/>
              <a:latin typeface="+mj-lt"/>
              <a:ea typeface="+mj-ea"/>
              <a:cs typeface="+mj-cs"/>
            </a:endParaRPr>
          </a:p>
        </p:txBody>
      </p:sp>
      <p:sp>
        <p:nvSpPr>
          <p:cNvPr id="6" name="Rectangle 3"/>
          <p:cNvSpPr txBox="1">
            <a:spLocks noChangeArrowheads="1"/>
          </p:cNvSpPr>
          <p:nvPr/>
        </p:nvSpPr>
        <p:spPr bwMode="auto">
          <a:xfrm>
            <a:off x="152400" y="955675"/>
            <a:ext cx="8991600" cy="5673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80000"/>
              </a:lnSpc>
              <a:spcBef>
                <a:spcPct val="20000"/>
              </a:spcBef>
              <a:spcAft>
                <a:spcPct val="0"/>
              </a:spcAft>
              <a:buClrTx/>
              <a:buSzTx/>
              <a:buFont typeface="Wingdings" pitchFamily="2" charset="2"/>
              <a:buNone/>
              <a:tabLst/>
              <a:defRPr/>
            </a:pPr>
            <a:endParaRPr kumimoji="0" lang="en-GB" sz="9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80000"/>
              </a:lnSpc>
              <a:spcBef>
                <a:spcPct val="20000"/>
              </a:spcBef>
              <a:spcAft>
                <a:spcPct val="0"/>
              </a:spcAft>
              <a:buClrTx/>
              <a:buSzTx/>
              <a:buFont typeface="Wingdings" pitchFamily="2" charset="2"/>
              <a:buNone/>
              <a:tabLst/>
              <a:defRPr/>
            </a:pPr>
            <a:endParaRPr kumimoji="0" lang="en-GB" sz="22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80000"/>
              </a:lnSpc>
              <a:spcBef>
                <a:spcPct val="20000"/>
              </a:spcBef>
              <a:spcAft>
                <a:spcPct val="0"/>
              </a:spcAft>
              <a:buClrTx/>
              <a:buSzTx/>
              <a:buFontTx/>
              <a:buChar char="•"/>
              <a:tabLst/>
              <a:defRPr/>
            </a:pPr>
            <a:r>
              <a:rPr kumimoji="0" lang="en-GB" sz="2200" b="0" i="0" u="none" strike="noStrike" kern="0" cap="none" spc="0" normalizeH="0" baseline="0" noProof="0" dirty="0">
                <a:ln>
                  <a:noFill/>
                </a:ln>
                <a:solidFill>
                  <a:schemeClr val="tx1"/>
                </a:solidFill>
                <a:effectLst/>
                <a:uLnTx/>
                <a:uFillTx/>
                <a:latin typeface="+mn-lt"/>
                <a:ea typeface="+mn-ea"/>
                <a:cs typeface="+mn-cs"/>
              </a:rPr>
              <a:t>PEP’s or other persons accused, arrested or convicted of serious crimes:</a:t>
            </a:r>
          </a:p>
          <a:p>
            <a:pPr marL="342900" marR="0" lvl="0" indent="-342900" algn="l" defTabSz="914400" rtl="0" eaLnBrk="1" fontAlgn="base" latinLnBrk="0" hangingPunct="1">
              <a:lnSpc>
                <a:spcPct val="80000"/>
              </a:lnSpc>
              <a:spcBef>
                <a:spcPct val="20000"/>
              </a:spcBef>
              <a:spcAft>
                <a:spcPct val="0"/>
              </a:spcAft>
              <a:buClrTx/>
              <a:buSzTx/>
              <a:buFont typeface="Wingdings" pitchFamily="2" charset="2"/>
              <a:buNone/>
              <a:tabLst/>
              <a:defRPr/>
            </a:pPr>
            <a:endParaRPr kumimoji="0" lang="en-GB" sz="2200" b="0" i="0" u="none" strike="noStrike" kern="0" cap="none" spc="0" normalizeH="0" baseline="0" noProof="0" dirty="0">
              <a:ln>
                <a:noFill/>
              </a:ln>
              <a:solidFill>
                <a:schemeClr val="tx1"/>
              </a:solidFill>
              <a:effectLst/>
              <a:uLnTx/>
              <a:uFillTx/>
              <a:latin typeface="+mn-lt"/>
              <a:ea typeface="+mn-ea"/>
              <a:cs typeface="+mn-cs"/>
            </a:endParaRPr>
          </a:p>
          <a:p>
            <a:pPr marL="457200" marR="0" lvl="1" indent="0" algn="l" defTabSz="914400" rtl="0" eaLnBrk="1" fontAlgn="base" latinLnBrk="0" hangingPunct="1">
              <a:lnSpc>
                <a:spcPct val="80000"/>
              </a:lnSpc>
              <a:spcBef>
                <a:spcPct val="20000"/>
              </a:spcBef>
              <a:spcAft>
                <a:spcPct val="0"/>
              </a:spcAft>
              <a:buClrTx/>
              <a:buSzTx/>
              <a:buFont typeface="Wingdings" pitchFamily="2" charset="2"/>
              <a:buNone/>
              <a:tabLst/>
              <a:defRPr/>
            </a:pPr>
            <a:endParaRPr kumimoji="0" lang="en-GB" sz="1500" b="0" i="0" u="none" strike="noStrike" kern="0" cap="none" spc="0" normalizeH="0" baseline="0" noProof="0" dirty="0">
              <a:ln>
                <a:noFill/>
              </a:ln>
              <a:solidFill>
                <a:schemeClr val="tx1"/>
              </a:solidFill>
              <a:effectLst/>
              <a:uLnTx/>
              <a:uFillTx/>
              <a:latin typeface="+mn-lt"/>
            </a:endParaRPr>
          </a:p>
          <a:p>
            <a:pPr marL="457200" marR="0" lvl="1" indent="0" algn="l" defTabSz="914400" rtl="0" eaLnBrk="1" fontAlgn="base" latinLnBrk="0" hangingPunct="1">
              <a:lnSpc>
                <a:spcPct val="80000"/>
              </a:lnSpc>
              <a:spcBef>
                <a:spcPct val="20000"/>
              </a:spcBef>
              <a:spcAft>
                <a:spcPct val="0"/>
              </a:spcAft>
              <a:buClrTx/>
              <a:buSzTx/>
              <a:buFontTx/>
              <a:buChar char="–"/>
              <a:tabLst/>
              <a:defRPr/>
            </a:pPr>
            <a:endParaRPr kumimoji="0" lang="en-GB" sz="2200" b="0" i="0" u="none" strike="noStrike" kern="0" cap="none" spc="0" normalizeH="0" baseline="0" noProof="0" dirty="0">
              <a:ln>
                <a:noFill/>
              </a:ln>
              <a:solidFill>
                <a:schemeClr val="tx1"/>
              </a:solidFill>
              <a:effectLst/>
              <a:uLnTx/>
              <a:uFillTx/>
              <a:latin typeface="+mn-lt"/>
            </a:endParaRPr>
          </a:p>
          <a:p>
            <a:pPr marL="457200" marR="0" lvl="1" indent="0" algn="l" defTabSz="914400" rtl="0" eaLnBrk="1" fontAlgn="base" latinLnBrk="0" hangingPunct="1">
              <a:lnSpc>
                <a:spcPct val="80000"/>
              </a:lnSpc>
              <a:spcBef>
                <a:spcPct val="20000"/>
              </a:spcBef>
              <a:spcAft>
                <a:spcPct val="0"/>
              </a:spcAft>
              <a:buClrTx/>
              <a:buSzTx/>
              <a:buFont typeface="Wingdings" pitchFamily="2" charset="2"/>
              <a:buNone/>
              <a:tabLst/>
              <a:defRPr/>
            </a:pPr>
            <a:endParaRPr kumimoji="0" lang="en-GB" sz="2200" b="0" i="0" u="none" strike="noStrike" kern="0" cap="none" spc="0" normalizeH="0" baseline="0" noProof="0" dirty="0">
              <a:ln>
                <a:noFill/>
              </a:ln>
              <a:solidFill>
                <a:schemeClr val="tx1"/>
              </a:solidFill>
              <a:effectLst/>
              <a:uLnTx/>
              <a:uFillTx/>
              <a:latin typeface="+mn-lt"/>
            </a:endParaRPr>
          </a:p>
          <a:p>
            <a:pPr marL="457200" marR="0" lvl="1" indent="0" algn="l" defTabSz="914400" rtl="0" eaLnBrk="1" fontAlgn="base" latinLnBrk="0" hangingPunct="1">
              <a:lnSpc>
                <a:spcPct val="80000"/>
              </a:lnSpc>
              <a:spcBef>
                <a:spcPct val="20000"/>
              </a:spcBef>
              <a:spcAft>
                <a:spcPct val="0"/>
              </a:spcAft>
              <a:buClrTx/>
              <a:buSzTx/>
              <a:buFont typeface="Wingdings" pitchFamily="2" charset="2"/>
              <a:buNone/>
              <a:tabLst/>
              <a:defRPr/>
            </a:pPr>
            <a:endParaRPr kumimoji="0" lang="en-GB" sz="1500" b="0" i="0" u="none" strike="noStrike" kern="0" cap="none" spc="0" normalizeH="0" baseline="0" noProof="0" dirty="0">
              <a:ln>
                <a:noFill/>
              </a:ln>
              <a:solidFill>
                <a:schemeClr val="tx1"/>
              </a:solidFill>
              <a:effectLst/>
              <a:uLnTx/>
              <a:uFillTx/>
              <a:latin typeface="+mn-lt"/>
            </a:endParaRPr>
          </a:p>
          <a:p>
            <a:pPr marL="457200" marR="0" lvl="1" indent="0" algn="l" defTabSz="914400" rtl="0" eaLnBrk="1" fontAlgn="base" latinLnBrk="0" hangingPunct="1">
              <a:lnSpc>
                <a:spcPct val="80000"/>
              </a:lnSpc>
              <a:spcBef>
                <a:spcPct val="20000"/>
              </a:spcBef>
              <a:spcAft>
                <a:spcPct val="0"/>
              </a:spcAft>
              <a:buClrTx/>
              <a:buSzTx/>
              <a:buFontTx/>
              <a:buChar char="–"/>
              <a:tabLst/>
              <a:defRPr/>
            </a:pPr>
            <a:r>
              <a:rPr kumimoji="0" lang="en-GB" sz="1500" b="0" i="0" u="none" strike="noStrike" kern="0" cap="none" spc="0" normalizeH="0" baseline="0" noProof="0" dirty="0">
                <a:ln>
                  <a:noFill/>
                </a:ln>
                <a:solidFill>
                  <a:schemeClr val="tx1"/>
                </a:solidFill>
                <a:effectLst/>
                <a:uLnTx/>
                <a:uFillTx/>
                <a:latin typeface="+mn-lt"/>
              </a:rPr>
              <a:t> </a:t>
            </a:r>
            <a:r>
              <a:rPr kumimoji="0" lang="en-GB" sz="2000" b="0" i="0" u="none" strike="noStrike" kern="0" cap="none" spc="0" normalizeH="0" baseline="0" noProof="0" dirty="0">
                <a:ln>
                  <a:noFill/>
                </a:ln>
                <a:solidFill>
                  <a:schemeClr val="tx1"/>
                </a:solidFill>
                <a:effectLst/>
                <a:uLnTx/>
                <a:uFillTx/>
                <a:latin typeface="+mn-lt"/>
              </a:rPr>
              <a:t>Intelligence gained from global media</a:t>
            </a:r>
          </a:p>
          <a:p>
            <a:pPr marL="457200" marR="0" lvl="1" indent="0" algn="l" defTabSz="914400" rtl="0" eaLnBrk="1" fontAlgn="base" latinLnBrk="0" hangingPunct="1">
              <a:lnSpc>
                <a:spcPct val="80000"/>
              </a:lnSpc>
              <a:spcBef>
                <a:spcPct val="20000"/>
              </a:spcBef>
              <a:spcAft>
                <a:spcPct val="0"/>
              </a:spcAft>
              <a:buClrTx/>
              <a:buSzTx/>
              <a:buFontTx/>
              <a:buChar char="–"/>
              <a:tabLst/>
              <a:defRPr/>
            </a:pPr>
            <a:r>
              <a:rPr kumimoji="0" lang="en-GB" sz="2000" b="0" i="0" u="none" strike="noStrike" kern="0" cap="none" spc="0" normalizeH="0" baseline="0" noProof="0" dirty="0">
                <a:ln>
                  <a:noFill/>
                </a:ln>
                <a:solidFill>
                  <a:schemeClr val="tx1"/>
                </a:solidFill>
                <a:effectLst/>
                <a:uLnTx/>
                <a:uFillTx/>
                <a:latin typeface="+mn-lt"/>
              </a:rPr>
              <a:t> Scanning almost 2,000,000 articles </a:t>
            </a:r>
            <a:r>
              <a:rPr lang="en-GB" sz="2000" kern="0" noProof="0" dirty="0">
                <a:latin typeface="+mn-lt"/>
              </a:rPr>
              <a:t>ICIL partners archives</a:t>
            </a:r>
            <a:endParaRPr kumimoji="0" lang="en-GB" sz="2000" b="0" i="0" u="none" strike="noStrike" kern="0" cap="none" spc="0" normalizeH="0" baseline="0" noProof="0" dirty="0">
              <a:ln>
                <a:noFill/>
              </a:ln>
              <a:solidFill>
                <a:schemeClr val="tx1"/>
              </a:solidFill>
              <a:effectLst/>
              <a:uLnTx/>
              <a:uFillTx/>
              <a:latin typeface="+mn-lt"/>
            </a:endParaRPr>
          </a:p>
          <a:p>
            <a:pPr marL="457200" marR="0" lvl="1" indent="0" algn="l" defTabSz="914400" rtl="0" eaLnBrk="1" fontAlgn="base" latinLnBrk="0" hangingPunct="1">
              <a:lnSpc>
                <a:spcPct val="105000"/>
              </a:lnSpc>
              <a:spcBef>
                <a:spcPct val="20000"/>
              </a:spcBef>
              <a:spcAft>
                <a:spcPct val="0"/>
              </a:spcAft>
              <a:buClrTx/>
              <a:buSzTx/>
              <a:buFontTx/>
              <a:buChar char="–"/>
              <a:tabLst/>
              <a:defRPr/>
            </a:pPr>
            <a:r>
              <a:rPr kumimoji="0" lang="en-GB" sz="2000" b="0" i="0" u="none" strike="noStrike" kern="0" cap="none" spc="0" normalizeH="0" baseline="0" noProof="0" dirty="0">
                <a:ln>
                  <a:noFill/>
                </a:ln>
                <a:solidFill>
                  <a:schemeClr val="tx1"/>
                </a:solidFill>
                <a:effectLst/>
                <a:uLnTx/>
                <a:uFillTx/>
                <a:latin typeface="+mn-lt"/>
              </a:rPr>
              <a:t> Profiles contain as a minimum:</a:t>
            </a:r>
          </a:p>
          <a:p>
            <a:pPr marL="457200" marR="0" lvl="1" indent="0" algn="l" defTabSz="914400" rtl="0" eaLnBrk="1" fontAlgn="base" latinLnBrk="0" hangingPunct="1">
              <a:lnSpc>
                <a:spcPct val="80000"/>
              </a:lnSpc>
              <a:spcBef>
                <a:spcPct val="20000"/>
              </a:spcBef>
              <a:spcAft>
                <a:spcPct val="0"/>
              </a:spcAft>
              <a:buClrTx/>
              <a:buSzTx/>
              <a:buFont typeface="Wingdings" pitchFamily="2" charset="2"/>
              <a:buNone/>
              <a:tabLst/>
              <a:defRPr/>
            </a:pPr>
            <a:endParaRPr kumimoji="0" lang="en-GB" sz="2000" b="0" i="0" u="none" strike="noStrike" kern="0" cap="none" spc="0" normalizeH="0" baseline="0" noProof="0" dirty="0">
              <a:ln>
                <a:noFill/>
              </a:ln>
              <a:solidFill>
                <a:schemeClr val="tx1"/>
              </a:solidFill>
              <a:effectLst/>
              <a:uLnTx/>
              <a:uFillTx/>
              <a:latin typeface="+mn-lt"/>
            </a:endParaRPr>
          </a:p>
        </p:txBody>
      </p:sp>
      <p:graphicFrame>
        <p:nvGraphicFramePr>
          <p:cNvPr id="7" name="Group 4"/>
          <p:cNvGraphicFramePr>
            <a:graphicFrameLocks/>
          </p:cNvGraphicFramePr>
          <p:nvPr/>
        </p:nvGraphicFramePr>
        <p:xfrm>
          <a:off x="762000" y="2362200"/>
          <a:ext cx="7848600" cy="1123125"/>
        </p:xfrm>
        <a:graphic>
          <a:graphicData uri="http://schemas.openxmlformats.org/drawingml/2006/table">
            <a:tbl>
              <a:tblPr/>
              <a:tblGrid>
                <a:gridCol w="3662363">
                  <a:extLst>
                    <a:ext uri="{9D8B030D-6E8A-4147-A177-3AD203B41FA5}">
                      <a16:colId xmlns:a16="http://schemas.microsoft.com/office/drawing/2014/main" val="20000"/>
                    </a:ext>
                  </a:extLst>
                </a:gridCol>
                <a:gridCol w="4186237">
                  <a:extLst>
                    <a:ext uri="{9D8B030D-6E8A-4147-A177-3AD203B41FA5}">
                      <a16:colId xmlns:a16="http://schemas.microsoft.com/office/drawing/2014/main" val="20001"/>
                    </a:ext>
                  </a:extLst>
                </a:gridCol>
              </a:tblGrid>
              <a:tr h="268288">
                <a:tc>
                  <a:txBody>
                    <a:bodyPr/>
                    <a:lstStyle/>
                    <a:p>
                      <a:pPr marL="0" marR="0" lvl="0" indent="0" algn="ctr" defTabSz="914400" rtl="0" eaLnBrk="0" fontAlgn="base" latinLnBrk="0" hangingPunct="0">
                        <a:lnSpc>
                          <a:spcPct val="85000"/>
                        </a:lnSpc>
                        <a:spcBef>
                          <a:spcPct val="0"/>
                        </a:spcBef>
                        <a:spcAft>
                          <a:spcPct val="35000"/>
                        </a:spcAft>
                        <a:buClr>
                          <a:schemeClr val="bg2"/>
                        </a:buClr>
                        <a:buSzTx/>
                        <a:buFont typeface="Wingdings" pitchFamily="2" charset="2"/>
                        <a:buNone/>
                        <a:tabLst/>
                      </a:pPr>
                      <a:r>
                        <a:rPr kumimoji="0" lang="en-US" sz="1800" b="0" i="0" u="none" strike="noStrike" cap="none" normalizeH="0" baseline="0">
                          <a:ln>
                            <a:noFill/>
                          </a:ln>
                          <a:solidFill>
                            <a:srgbClr val="FF0000"/>
                          </a:solidFill>
                          <a:effectLst/>
                          <a:latin typeface="Arial" charset="0"/>
                        </a:rPr>
                        <a:t>Financial Crime</a:t>
                      </a:r>
                      <a:endParaRPr kumimoji="0" lang="en-GB" sz="1800" b="0" i="0" u="none" strike="noStrike" cap="none" normalizeH="0" baseline="0">
                        <a:ln>
                          <a:noFill/>
                        </a:ln>
                        <a:solidFill>
                          <a:srgbClr val="FF0000"/>
                        </a:solidFill>
                        <a:effectLst/>
                        <a:latin typeface="Arial" charset="0"/>
                      </a:endParaRP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0"/>
                        </a:spcBef>
                        <a:spcAft>
                          <a:spcPct val="35000"/>
                        </a:spcAft>
                        <a:buClr>
                          <a:schemeClr val="bg2"/>
                        </a:buClr>
                        <a:buSzTx/>
                        <a:buFont typeface="Wingdings" pitchFamily="2" charset="2"/>
                        <a:buNone/>
                        <a:tabLst/>
                      </a:pPr>
                      <a:r>
                        <a:rPr kumimoji="0" lang="en-GB" sz="1800" b="0" i="0" u="none" strike="noStrike" cap="none" normalizeH="0" baseline="0">
                          <a:ln>
                            <a:noFill/>
                          </a:ln>
                          <a:solidFill>
                            <a:srgbClr val="FF0000"/>
                          </a:solidFill>
                          <a:effectLst/>
                          <a:latin typeface="Arial" charset="0"/>
                        </a:rPr>
                        <a:t>War Crime</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81000">
                <a:tc>
                  <a:txBody>
                    <a:bodyPr/>
                    <a:lstStyle/>
                    <a:p>
                      <a:pPr marL="0" marR="0" lvl="0" indent="0" algn="ctr" defTabSz="914400" rtl="0" eaLnBrk="0" fontAlgn="base" latinLnBrk="0" hangingPunct="0">
                        <a:lnSpc>
                          <a:spcPct val="85000"/>
                        </a:lnSpc>
                        <a:spcBef>
                          <a:spcPct val="0"/>
                        </a:spcBef>
                        <a:spcAft>
                          <a:spcPct val="35000"/>
                        </a:spcAft>
                        <a:buClr>
                          <a:schemeClr val="bg2"/>
                        </a:buClr>
                        <a:buSzTx/>
                        <a:buFont typeface="Wingdings" pitchFamily="2" charset="2"/>
                        <a:buNone/>
                        <a:tabLst/>
                      </a:pPr>
                      <a:r>
                        <a:rPr kumimoji="0" lang="en-GB" sz="1800" b="0" i="0" u="none" strike="noStrike" cap="none" normalizeH="0" baseline="0">
                          <a:ln>
                            <a:noFill/>
                          </a:ln>
                          <a:solidFill>
                            <a:srgbClr val="FF0000"/>
                          </a:solidFill>
                          <a:effectLst/>
                          <a:latin typeface="Arial" charset="0"/>
                        </a:rPr>
                        <a:t>Organised Crime</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0"/>
                        </a:spcBef>
                        <a:spcAft>
                          <a:spcPct val="35000"/>
                        </a:spcAft>
                        <a:buClr>
                          <a:schemeClr val="bg2"/>
                        </a:buClr>
                        <a:buSzTx/>
                        <a:buFont typeface="Wingdings" pitchFamily="2" charset="2"/>
                        <a:buNone/>
                        <a:tabLst/>
                      </a:pPr>
                      <a:r>
                        <a:rPr kumimoji="0" lang="en-GB" sz="1800" b="0" i="0" u="none" strike="noStrike" cap="none" normalizeH="0" baseline="0">
                          <a:ln>
                            <a:noFill/>
                          </a:ln>
                          <a:solidFill>
                            <a:srgbClr val="FF0000"/>
                          </a:solidFill>
                          <a:effectLst/>
                          <a:latin typeface="Arial" charset="0"/>
                        </a:rPr>
                        <a:t>Corruption</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17513">
                <a:tc>
                  <a:txBody>
                    <a:bodyPr/>
                    <a:lstStyle/>
                    <a:p>
                      <a:pPr marL="0" marR="0" lvl="0" indent="0" algn="ctr" defTabSz="914400" rtl="0" eaLnBrk="0" fontAlgn="base" latinLnBrk="0" hangingPunct="0">
                        <a:lnSpc>
                          <a:spcPct val="85000"/>
                        </a:lnSpc>
                        <a:spcBef>
                          <a:spcPct val="0"/>
                        </a:spcBef>
                        <a:spcAft>
                          <a:spcPct val="35000"/>
                        </a:spcAft>
                        <a:buClr>
                          <a:schemeClr val="bg2"/>
                        </a:buClr>
                        <a:buSzTx/>
                        <a:buFont typeface="Wingdings" pitchFamily="2" charset="2"/>
                        <a:buNone/>
                        <a:tabLst/>
                      </a:pPr>
                      <a:r>
                        <a:rPr kumimoji="0" lang="en-GB" sz="1800" b="0" i="0" u="none" strike="noStrike" cap="none" normalizeH="0" baseline="0">
                          <a:ln>
                            <a:noFill/>
                          </a:ln>
                          <a:solidFill>
                            <a:srgbClr val="FF0000"/>
                          </a:solidFill>
                          <a:effectLst/>
                          <a:latin typeface="Arial" charset="0"/>
                        </a:rPr>
                        <a:t>Terror/Terrorist Financing</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0"/>
                        </a:spcBef>
                        <a:spcAft>
                          <a:spcPct val="35000"/>
                        </a:spcAft>
                        <a:buClr>
                          <a:schemeClr val="bg2"/>
                        </a:buClr>
                        <a:buSzTx/>
                        <a:buFont typeface="Wingdings" pitchFamily="2" charset="2"/>
                        <a:buNone/>
                        <a:tabLst/>
                      </a:pPr>
                      <a:r>
                        <a:rPr kumimoji="0" lang="en-GB" sz="1800" b="0" i="0" u="none" strike="noStrike" cap="none" normalizeH="0" baseline="0">
                          <a:ln>
                            <a:noFill/>
                          </a:ln>
                          <a:solidFill>
                            <a:srgbClr val="FF0000"/>
                          </a:solidFill>
                          <a:effectLst/>
                          <a:latin typeface="Arial" charset="0"/>
                        </a:rPr>
                        <a:t>Trafficking/Smuggling/Counterfeit</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graphicFrame>
        <p:nvGraphicFramePr>
          <p:cNvPr id="8" name="Group 18"/>
          <p:cNvGraphicFramePr>
            <a:graphicFrameLocks/>
          </p:cNvGraphicFramePr>
          <p:nvPr>
            <p:extLst>
              <p:ext uri="{D42A27DB-BD31-4B8C-83A1-F6EECF244321}">
                <p14:modId xmlns:p14="http://schemas.microsoft.com/office/powerpoint/2010/main" val="1324374167"/>
              </p:ext>
            </p:extLst>
          </p:nvPr>
        </p:nvGraphicFramePr>
        <p:xfrm>
          <a:off x="1524000" y="5029200"/>
          <a:ext cx="6096000" cy="1321562"/>
        </p:xfrm>
        <a:graphic>
          <a:graphicData uri="http://schemas.openxmlformats.org/drawingml/2006/table">
            <a:tbl>
              <a:tblPr/>
              <a:tblGrid>
                <a:gridCol w="6096000">
                  <a:extLst>
                    <a:ext uri="{9D8B030D-6E8A-4147-A177-3AD203B41FA5}">
                      <a16:colId xmlns:a16="http://schemas.microsoft.com/office/drawing/2014/main" val="20000"/>
                    </a:ext>
                  </a:extLst>
                </a:gridCol>
              </a:tblGrid>
              <a:tr h="180975">
                <a:tc>
                  <a:txBody>
                    <a:bodyPr/>
                    <a:lstStyle/>
                    <a:p>
                      <a:pPr marL="0" marR="0" lvl="0" indent="0" algn="l" defTabSz="914400" rtl="0" eaLnBrk="0" fontAlgn="base" latinLnBrk="0" hangingPunct="0">
                        <a:lnSpc>
                          <a:spcPct val="85000"/>
                        </a:lnSpc>
                        <a:spcBef>
                          <a:spcPct val="0"/>
                        </a:spcBef>
                        <a:spcAft>
                          <a:spcPct val="35000"/>
                        </a:spcAft>
                        <a:buClr>
                          <a:schemeClr val="bg2"/>
                        </a:buClr>
                        <a:buSzTx/>
                        <a:buFont typeface="Wingdings" pitchFamily="2" charset="2"/>
                        <a:buNone/>
                        <a:tabLst/>
                      </a:pPr>
                      <a:r>
                        <a:rPr kumimoji="0" lang="en-GB" sz="1800" b="0" i="0" u="none" strike="noStrike" cap="none" normalizeH="0" baseline="0" dirty="0">
                          <a:ln>
                            <a:noFill/>
                          </a:ln>
                          <a:solidFill>
                            <a:srgbClr val="003399"/>
                          </a:solidFill>
                          <a:effectLst/>
                          <a:latin typeface="Arial" charset="0"/>
                        </a:rPr>
                        <a:t>Clear Categorisation </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30200">
                <a:tc>
                  <a:txBody>
                    <a:bodyPr/>
                    <a:lstStyle/>
                    <a:p>
                      <a:pPr marL="0" marR="0" lvl="0" indent="0" algn="l" defTabSz="914400" rtl="0" eaLnBrk="0" fontAlgn="base" latinLnBrk="0" hangingPunct="0">
                        <a:lnSpc>
                          <a:spcPct val="85000"/>
                        </a:lnSpc>
                        <a:spcBef>
                          <a:spcPct val="0"/>
                        </a:spcBef>
                        <a:spcAft>
                          <a:spcPct val="35000"/>
                        </a:spcAft>
                        <a:buClr>
                          <a:schemeClr val="bg2"/>
                        </a:buClr>
                        <a:buSzTx/>
                        <a:buFont typeface="Wingdings" pitchFamily="2" charset="2"/>
                        <a:buNone/>
                        <a:tabLst/>
                      </a:pPr>
                      <a:r>
                        <a:rPr kumimoji="0" lang="en-GB" sz="1800" b="0" i="0" u="none" strike="noStrike" cap="none" normalizeH="0" baseline="0">
                          <a:ln>
                            <a:noFill/>
                          </a:ln>
                          <a:solidFill>
                            <a:srgbClr val="003399"/>
                          </a:solidFill>
                          <a:effectLst/>
                          <a:latin typeface="Arial" charset="0"/>
                        </a:rPr>
                        <a:t>Name, Country of Residency and/or Citizenship</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36550">
                <a:tc>
                  <a:txBody>
                    <a:bodyPr/>
                    <a:lstStyle/>
                    <a:p>
                      <a:pPr marL="0" marR="0" lvl="0" indent="0" algn="l" defTabSz="914400" rtl="0" eaLnBrk="0" fontAlgn="base" latinLnBrk="0" hangingPunct="0">
                        <a:lnSpc>
                          <a:spcPct val="85000"/>
                        </a:lnSpc>
                        <a:spcBef>
                          <a:spcPct val="0"/>
                        </a:spcBef>
                        <a:spcAft>
                          <a:spcPct val="35000"/>
                        </a:spcAft>
                        <a:buClr>
                          <a:schemeClr val="bg2"/>
                        </a:buClr>
                        <a:buSzTx/>
                        <a:buFont typeface="Wingdings" pitchFamily="2" charset="2"/>
                        <a:buNone/>
                        <a:tabLst/>
                      </a:pPr>
                      <a:r>
                        <a:rPr kumimoji="0" lang="en-GB" sz="1800" b="0" i="0" u="none" strike="noStrike" cap="none" normalizeH="0" baseline="0" dirty="0">
                          <a:ln>
                            <a:noFill/>
                          </a:ln>
                          <a:solidFill>
                            <a:srgbClr val="003399"/>
                          </a:solidFill>
                          <a:effectLst/>
                          <a:latin typeface="Arial" charset="0"/>
                        </a:rPr>
                        <a:t>Profile note written to standards</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30200">
                <a:tc>
                  <a:txBody>
                    <a:bodyPr/>
                    <a:lstStyle/>
                    <a:p>
                      <a:pPr marL="0" marR="0" lvl="0" indent="0" algn="l" defTabSz="914400" rtl="0" eaLnBrk="0" fontAlgn="base" latinLnBrk="0" hangingPunct="0">
                        <a:lnSpc>
                          <a:spcPct val="85000"/>
                        </a:lnSpc>
                        <a:spcBef>
                          <a:spcPct val="0"/>
                        </a:spcBef>
                        <a:spcAft>
                          <a:spcPct val="35000"/>
                        </a:spcAft>
                        <a:buClr>
                          <a:schemeClr val="bg2"/>
                        </a:buClr>
                        <a:buSzTx/>
                        <a:buFont typeface="Wingdings" pitchFamily="2" charset="2"/>
                        <a:buNone/>
                        <a:tabLst/>
                      </a:pPr>
                      <a:r>
                        <a:rPr kumimoji="0" lang="en-GB" sz="1800" b="0" i="0" u="none" strike="noStrike" cap="none" normalizeH="0" baseline="0" dirty="0">
                          <a:ln>
                            <a:noFill/>
                          </a:ln>
                          <a:solidFill>
                            <a:srgbClr val="003399"/>
                          </a:solidFill>
                          <a:effectLst/>
                          <a:latin typeface="Arial" charset="0"/>
                        </a:rPr>
                        <a:t>Source linking to the data  source  news archive</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0" name="TextBox 9">
            <a:hlinkClick r:id="rId2" action="ppaction://hlinksldjump"/>
          </p:cNvPr>
          <p:cNvSpPr txBox="1"/>
          <p:nvPr/>
        </p:nvSpPr>
        <p:spPr>
          <a:xfrm>
            <a:off x="8446373" y="6488668"/>
            <a:ext cx="697627" cy="369332"/>
          </a:xfrm>
          <a:prstGeom prst="rect">
            <a:avLst/>
          </a:prstGeom>
          <a:noFill/>
        </p:spPr>
        <p:txBody>
          <a:bodyPr wrap="none" rtlCol="0">
            <a:spAutoFit/>
          </a:bodyPr>
          <a:lstStyle/>
          <a:p>
            <a:r>
              <a:rPr lang="en-US" dirty="0"/>
              <a:t>Back</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logo1"/>
          <p:cNvPicPr>
            <a:picLocks noChangeAspect="1" noChangeArrowheads="1"/>
          </p:cNvPicPr>
          <p:nvPr/>
        </p:nvPicPr>
        <p:blipFill>
          <a:blip r:embed="rId2"/>
          <a:srcRect/>
          <a:stretch>
            <a:fillRect/>
          </a:stretch>
        </p:blipFill>
        <p:spPr bwMode="auto">
          <a:xfrm>
            <a:off x="7772400" y="192087"/>
            <a:ext cx="1143000" cy="722313"/>
          </a:xfrm>
          <a:prstGeom prst="rect">
            <a:avLst/>
          </a:prstGeom>
          <a:noFill/>
        </p:spPr>
      </p:pic>
      <p:pic>
        <p:nvPicPr>
          <p:cNvPr id="5" name="Picture 4" descr="Grout-14.jpg"/>
          <p:cNvPicPr>
            <a:picLocks noChangeAspect="1"/>
          </p:cNvPicPr>
          <p:nvPr/>
        </p:nvPicPr>
        <p:blipFill>
          <a:blip r:embed="rId3"/>
          <a:stretch>
            <a:fillRect/>
          </a:stretch>
        </p:blipFill>
        <p:spPr>
          <a:xfrm>
            <a:off x="2133600" y="1600200"/>
            <a:ext cx="4876800" cy="36576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228600" y="762000"/>
            <a:ext cx="8229600" cy="1143000"/>
          </a:xfrm>
        </p:spPr>
        <p:txBody>
          <a:bodyPr/>
          <a:lstStyle/>
          <a:p>
            <a:pPr algn="l"/>
            <a:r>
              <a:rPr lang="en-US" sz="4000" b="1" dirty="0">
                <a:solidFill>
                  <a:srgbClr val="7030A0"/>
                </a:solidFill>
              </a:rPr>
              <a:t>At Stake is…….</a:t>
            </a:r>
          </a:p>
        </p:txBody>
      </p:sp>
      <p:sp>
        <p:nvSpPr>
          <p:cNvPr id="29699" name="Rectangle 3"/>
          <p:cNvSpPr>
            <a:spLocks noGrp="1" noChangeArrowheads="1"/>
          </p:cNvSpPr>
          <p:nvPr>
            <p:ph type="body" idx="1"/>
          </p:nvPr>
        </p:nvSpPr>
        <p:spPr>
          <a:xfrm>
            <a:off x="152400" y="1905000"/>
            <a:ext cx="8229600" cy="4525963"/>
          </a:xfrm>
          <a:solidFill>
            <a:srgbClr val="00B0F0"/>
          </a:solidFill>
          <a:effectLst>
            <a:innerShdw blurRad="63500" dist="50800" dir="10800000">
              <a:prstClr val="black">
                <a:alpha val="50000"/>
              </a:prstClr>
            </a:innerShdw>
            <a:softEdge rad="31750"/>
          </a:effectLst>
        </p:spPr>
        <p:txBody>
          <a:bodyPr/>
          <a:lstStyle/>
          <a:p>
            <a:pPr>
              <a:lnSpc>
                <a:spcPct val="90000"/>
              </a:lnSpc>
            </a:pPr>
            <a:endParaRPr lang="en-US" sz="2800" dirty="0"/>
          </a:p>
          <a:p>
            <a:pPr>
              <a:lnSpc>
                <a:spcPct val="90000"/>
              </a:lnSpc>
            </a:pPr>
            <a:r>
              <a:rPr lang="en-US" sz="2800" dirty="0"/>
              <a:t>Institution’s Reputation – worldwide</a:t>
            </a:r>
          </a:p>
          <a:p>
            <a:pPr>
              <a:lnSpc>
                <a:spcPct val="90000"/>
              </a:lnSpc>
            </a:pPr>
            <a:endParaRPr lang="en-US" sz="2800" dirty="0"/>
          </a:p>
          <a:p>
            <a:pPr>
              <a:lnSpc>
                <a:spcPct val="90000"/>
              </a:lnSpc>
            </a:pPr>
            <a:r>
              <a:rPr lang="en-US" sz="2800" dirty="0"/>
              <a:t>Business </a:t>
            </a:r>
          </a:p>
          <a:p>
            <a:pPr lvl="1">
              <a:lnSpc>
                <a:spcPct val="90000"/>
              </a:lnSpc>
            </a:pPr>
            <a:r>
              <a:rPr lang="en-US" sz="2400" dirty="0"/>
              <a:t>Direct Financial losses (Penalties, fines)</a:t>
            </a:r>
          </a:p>
          <a:p>
            <a:pPr lvl="1">
              <a:lnSpc>
                <a:spcPct val="90000"/>
              </a:lnSpc>
            </a:pPr>
            <a:r>
              <a:rPr lang="en-US" sz="2400" dirty="0"/>
              <a:t>Customer attritions (customers feeling Insecurity)</a:t>
            </a:r>
          </a:p>
          <a:p>
            <a:pPr lvl="1">
              <a:lnSpc>
                <a:spcPct val="90000"/>
              </a:lnSpc>
            </a:pPr>
            <a:r>
              <a:rPr lang="en-US" sz="2400" dirty="0"/>
              <a:t>Share Prices</a:t>
            </a:r>
          </a:p>
          <a:p>
            <a:pPr lvl="1">
              <a:lnSpc>
                <a:spcPct val="90000"/>
              </a:lnSpc>
            </a:pPr>
            <a:r>
              <a:rPr lang="en-US" sz="2400" dirty="0"/>
              <a:t>ETC</a:t>
            </a:r>
            <a:endParaRPr lang="en-US" sz="2800" dirty="0"/>
          </a:p>
        </p:txBody>
      </p:sp>
      <p:pic>
        <p:nvPicPr>
          <p:cNvPr id="29700" name="Picture 4" descr="logo1"/>
          <p:cNvPicPr>
            <a:picLocks noChangeAspect="1" noChangeArrowheads="1"/>
          </p:cNvPicPr>
          <p:nvPr/>
        </p:nvPicPr>
        <p:blipFill>
          <a:blip r:embed="rId2"/>
          <a:srcRect/>
          <a:stretch>
            <a:fillRect/>
          </a:stretch>
        </p:blipFill>
        <p:spPr bwMode="auto">
          <a:xfrm>
            <a:off x="8077200" y="0"/>
            <a:ext cx="1066800" cy="6731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nodeType="clickEffect">
                                  <p:stCondLst>
                                    <p:cond delay="0"/>
                                  </p:stCondLst>
                                  <p:childTnLst>
                                    <p:set>
                                      <p:cBhvr>
                                        <p:cTn id="6" dur="1" fill="hold">
                                          <p:stCondLst>
                                            <p:cond delay="0"/>
                                          </p:stCondLst>
                                        </p:cTn>
                                        <p:tgtEl>
                                          <p:spTgt spid="29699">
                                            <p:txEl>
                                              <p:pRg st="1" end="1"/>
                                            </p:txEl>
                                          </p:spTgt>
                                        </p:tgtEl>
                                        <p:attrNameLst>
                                          <p:attrName>style.visibility</p:attrName>
                                        </p:attrNameLst>
                                      </p:cBhvr>
                                      <p:to>
                                        <p:strVal val="visible"/>
                                      </p:to>
                                    </p:set>
                                    <p:anim calcmode="lin" valueType="num">
                                      <p:cBhvr additive="base">
                                        <p:cTn id="7" dur="500" fill="hold"/>
                                        <p:tgtEl>
                                          <p:spTgt spid="2969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6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5" presetClass="entr" presetSubtype="0" fill="hold" nodeType="clickEffect">
                                  <p:stCondLst>
                                    <p:cond delay="0"/>
                                  </p:stCondLst>
                                  <p:childTnLst>
                                    <p:set>
                                      <p:cBhvr>
                                        <p:cTn id="12" dur="1" fill="hold">
                                          <p:stCondLst>
                                            <p:cond delay="0"/>
                                          </p:stCondLst>
                                        </p:cTn>
                                        <p:tgtEl>
                                          <p:spTgt spid="29699">
                                            <p:txEl>
                                              <p:pRg st="3" end="3"/>
                                            </p:txEl>
                                          </p:spTgt>
                                        </p:tgtEl>
                                        <p:attrNameLst>
                                          <p:attrName>style.visibility</p:attrName>
                                        </p:attrNameLst>
                                      </p:cBhvr>
                                      <p:to>
                                        <p:strVal val="visible"/>
                                      </p:to>
                                    </p:set>
                                    <p:anim calcmode="lin" valueType="num">
                                      <p:cBhvr>
                                        <p:cTn id="13" dur="1000" fill="hold"/>
                                        <p:tgtEl>
                                          <p:spTgt spid="29699">
                                            <p:txEl>
                                              <p:pRg st="3" end="3"/>
                                            </p:txEl>
                                          </p:spTgt>
                                        </p:tgtEl>
                                        <p:attrNameLst>
                                          <p:attrName>ppt_w</p:attrName>
                                        </p:attrNameLst>
                                      </p:cBhvr>
                                      <p:tavLst>
                                        <p:tav tm="0">
                                          <p:val>
                                            <p:strVal val="#ppt_w*0.70"/>
                                          </p:val>
                                        </p:tav>
                                        <p:tav tm="100000">
                                          <p:val>
                                            <p:strVal val="#ppt_w"/>
                                          </p:val>
                                        </p:tav>
                                      </p:tavLst>
                                    </p:anim>
                                    <p:anim calcmode="lin" valueType="num">
                                      <p:cBhvr>
                                        <p:cTn id="14" dur="1000" fill="hold"/>
                                        <p:tgtEl>
                                          <p:spTgt spid="29699">
                                            <p:txEl>
                                              <p:pRg st="3" end="3"/>
                                            </p:txEl>
                                          </p:spTgt>
                                        </p:tgtEl>
                                        <p:attrNameLst>
                                          <p:attrName>ppt_h</p:attrName>
                                        </p:attrNameLst>
                                      </p:cBhvr>
                                      <p:tavLst>
                                        <p:tav tm="0">
                                          <p:val>
                                            <p:strVal val="#ppt_h"/>
                                          </p:val>
                                        </p:tav>
                                        <p:tav tm="100000">
                                          <p:val>
                                            <p:strVal val="#ppt_h"/>
                                          </p:val>
                                        </p:tav>
                                      </p:tavLst>
                                    </p:anim>
                                    <p:animEffect transition="in" filter="fade">
                                      <p:cBhvr>
                                        <p:cTn id="15" dur="1000"/>
                                        <p:tgtEl>
                                          <p:spTgt spid="29699">
                                            <p:txEl>
                                              <p:pRg st="3" end="3"/>
                                            </p:txEl>
                                          </p:spTgt>
                                        </p:tgtEl>
                                      </p:cBhvr>
                                    </p:animEffect>
                                  </p:childTnLst>
                                </p:cTn>
                              </p:par>
                              <p:par>
                                <p:cTn id="16" presetID="55" presetClass="entr" presetSubtype="0" fill="hold" nodeType="withEffect">
                                  <p:stCondLst>
                                    <p:cond delay="0"/>
                                  </p:stCondLst>
                                  <p:childTnLst>
                                    <p:set>
                                      <p:cBhvr>
                                        <p:cTn id="17" dur="1" fill="hold">
                                          <p:stCondLst>
                                            <p:cond delay="0"/>
                                          </p:stCondLst>
                                        </p:cTn>
                                        <p:tgtEl>
                                          <p:spTgt spid="29699">
                                            <p:txEl>
                                              <p:pRg st="4" end="4"/>
                                            </p:txEl>
                                          </p:spTgt>
                                        </p:tgtEl>
                                        <p:attrNameLst>
                                          <p:attrName>style.visibility</p:attrName>
                                        </p:attrNameLst>
                                      </p:cBhvr>
                                      <p:to>
                                        <p:strVal val="visible"/>
                                      </p:to>
                                    </p:set>
                                    <p:anim calcmode="lin" valueType="num">
                                      <p:cBhvr>
                                        <p:cTn id="18" dur="1000" fill="hold"/>
                                        <p:tgtEl>
                                          <p:spTgt spid="29699">
                                            <p:txEl>
                                              <p:pRg st="4" end="4"/>
                                            </p:txEl>
                                          </p:spTgt>
                                        </p:tgtEl>
                                        <p:attrNameLst>
                                          <p:attrName>ppt_w</p:attrName>
                                        </p:attrNameLst>
                                      </p:cBhvr>
                                      <p:tavLst>
                                        <p:tav tm="0">
                                          <p:val>
                                            <p:strVal val="#ppt_w*0.70"/>
                                          </p:val>
                                        </p:tav>
                                        <p:tav tm="100000">
                                          <p:val>
                                            <p:strVal val="#ppt_w"/>
                                          </p:val>
                                        </p:tav>
                                      </p:tavLst>
                                    </p:anim>
                                    <p:anim calcmode="lin" valueType="num">
                                      <p:cBhvr>
                                        <p:cTn id="19" dur="1000" fill="hold"/>
                                        <p:tgtEl>
                                          <p:spTgt spid="29699">
                                            <p:txEl>
                                              <p:pRg st="4" end="4"/>
                                            </p:txEl>
                                          </p:spTgt>
                                        </p:tgtEl>
                                        <p:attrNameLst>
                                          <p:attrName>ppt_h</p:attrName>
                                        </p:attrNameLst>
                                      </p:cBhvr>
                                      <p:tavLst>
                                        <p:tav tm="0">
                                          <p:val>
                                            <p:strVal val="#ppt_h"/>
                                          </p:val>
                                        </p:tav>
                                        <p:tav tm="100000">
                                          <p:val>
                                            <p:strVal val="#ppt_h"/>
                                          </p:val>
                                        </p:tav>
                                      </p:tavLst>
                                    </p:anim>
                                    <p:animEffect transition="in" filter="fade">
                                      <p:cBhvr>
                                        <p:cTn id="20" dur="1000"/>
                                        <p:tgtEl>
                                          <p:spTgt spid="29699">
                                            <p:txEl>
                                              <p:pRg st="4" end="4"/>
                                            </p:txEl>
                                          </p:spTgt>
                                        </p:tgtEl>
                                      </p:cBhvr>
                                    </p:animEffect>
                                  </p:childTnLst>
                                </p:cTn>
                              </p:par>
                              <p:par>
                                <p:cTn id="21" presetID="55" presetClass="entr" presetSubtype="0" fill="hold" nodeType="withEffect">
                                  <p:stCondLst>
                                    <p:cond delay="0"/>
                                  </p:stCondLst>
                                  <p:childTnLst>
                                    <p:set>
                                      <p:cBhvr>
                                        <p:cTn id="22" dur="1" fill="hold">
                                          <p:stCondLst>
                                            <p:cond delay="0"/>
                                          </p:stCondLst>
                                        </p:cTn>
                                        <p:tgtEl>
                                          <p:spTgt spid="29699">
                                            <p:txEl>
                                              <p:pRg st="5" end="5"/>
                                            </p:txEl>
                                          </p:spTgt>
                                        </p:tgtEl>
                                        <p:attrNameLst>
                                          <p:attrName>style.visibility</p:attrName>
                                        </p:attrNameLst>
                                      </p:cBhvr>
                                      <p:to>
                                        <p:strVal val="visible"/>
                                      </p:to>
                                    </p:set>
                                    <p:anim calcmode="lin" valueType="num">
                                      <p:cBhvr>
                                        <p:cTn id="23" dur="1000" fill="hold"/>
                                        <p:tgtEl>
                                          <p:spTgt spid="29699">
                                            <p:txEl>
                                              <p:pRg st="5" end="5"/>
                                            </p:txEl>
                                          </p:spTgt>
                                        </p:tgtEl>
                                        <p:attrNameLst>
                                          <p:attrName>ppt_w</p:attrName>
                                        </p:attrNameLst>
                                      </p:cBhvr>
                                      <p:tavLst>
                                        <p:tav tm="0">
                                          <p:val>
                                            <p:strVal val="#ppt_w*0.70"/>
                                          </p:val>
                                        </p:tav>
                                        <p:tav tm="100000">
                                          <p:val>
                                            <p:strVal val="#ppt_w"/>
                                          </p:val>
                                        </p:tav>
                                      </p:tavLst>
                                    </p:anim>
                                    <p:anim calcmode="lin" valueType="num">
                                      <p:cBhvr>
                                        <p:cTn id="24" dur="1000" fill="hold"/>
                                        <p:tgtEl>
                                          <p:spTgt spid="29699">
                                            <p:txEl>
                                              <p:pRg st="5" end="5"/>
                                            </p:txEl>
                                          </p:spTgt>
                                        </p:tgtEl>
                                        <p:attrNameLst>
                                          <p:attrName>ppt_h</p:attrName>
                                        </p:attrNameLst>
                                      </p:cBhvr>
                                      <p:tavLst>
                                        <p:tav tm="0">
                                          <p:val>
                                            <p:strVal val="#ppt_h"/>
                                          </p:val>
                                        </p:tav>
                                        <p:tav tm="100000">
                                          <p:val>
                                            <p:strVal val="#ppt_h"/>
                                          </p:val>
                                        </p:tav>
                                      </p:tavLst>
                                    </p:anim>
                                    <p:animEffect transition="in" filter="fade">
                                      <p:cBhvr>
                                        <p:cTn id="25" dur="1000"/>
                                        <p:tgtEl>
                                          <p:spTgt spid="29699">
                                            <p:txEl>
                                              <p:pRg st="5" end="5"/>
                                            </p:txEl>
                                          </p:spTgt>
                                        </p:tgtEl>
                                      </p:cBhvr>
                                    </p:animEffect>
                                  </p:childTnLst>
                                </p:cTn>
                              </p:par>
                              <p:par>
                                <p:cTn id="26" presetID="55" presetClass="entr" presetSubtype="0" fill="hold" nodeType="withEffect">
                                  <p:stCondLst>
                                    <p:cond delay="0"/>
                                  </p:stCondLst>
                                  <p:childTnLst>
                                    <p:set>
                                      <p:cBhvr>
                                        <p:cTn id="27" dur="1" fill="hold">
                                          <p:stCondLst>
                                            <p:cond delay="0"/>
                                          </p:stCondLst>
                                        </p:cTn>
                                        <p:tgtEl>
                                          <p:spTgt spid="29699">
                                            <p:txEl>
                                              <p:pRg st="6" end="6"/>
                                            </p:txEl>
                                          </p:spTgt>
                                        </p:tgtEl>
                                        <p:attrNameLst>
                                          <p:attrName>style.visibility</p:attrName>
                                        </p:attrNameLst>
                                      </p:cBhvr>
                                      <p:to>
                                        <p:strVal val="visible"/>
                                      </p:to>
                                    </p:set>
                                    <p:anim calcmode="lin" valueType="num">
                                      <p:cBhvr>
                                        <p:cTn id="28" dur="1000" fill="hold"/>
                                        <p:tgtEl>
                                          <p:spTgt spid="29699">
                                            <p:txEl>
                                              <p:pRg st="6" end="6"/>
                                            </p:txEl>
                                          </p:spTgt>
                                        </p:tgtEl>
                                        <p:attrNameLst>
                                          <p:attrName>ppt_w</p:attrName>
                                        </p:attrNameLst>
                                      </p:cBhvr>
                                      <p:tavLst>
                                        <p:tav tm="0">
                                          <p:val>
                                            <p:strVal val="#ppt_w*0.70"/>
                                          </p:val>
                                        </p:tav>
                                        <p:tav tm="100000">
                                          <p:val>
                                            <p:strVal val="#ppt_w"/>
                                          </p:val>
                                        </p:tav>
                                      </p:tavLst>
                                    </p:anim>
                                    <p:anim calcmode="lin" valueType="num">
                                      <p:cBhvr>
                                        <p:cTn id="29" dur="1000" fill="hold"/>
                                        <p:tgtEl>
                                          <p:spTgt spid="29699">
                                            <p:txEl>
                                              <p:pRg st="6" end="6"/>
                                            </p:txEl>
                                          </p:spTgt>
                                        </p:tgtEl>
                                        <p:attrNameLst>
                                          <p:attrName>ppt_h</p:attrName>
                                        </p:attrNameLst>
                                      </p:cBhvr>
                                      <p:tavLst>
                                        <p:tav tm="0">
                                          <p:val>
                                            <p:strVal val="#ppt_h"/>
                                          </p:val>
                                        </p:tav>
                                        <p:tav tm="100000">
                                          <p:val>
                                            <p:strVal val="#ppt_h"/>
                                          </p:val>
                                        </p:tav>
                                      </p:tavLst>
                                    </p:anim>
                                    <p:animEffect transition="in" filter="fade">
                                      <p:cBhvr>
                                        <p:cTn id="30" dur="1000"/>
                                        <p:tgtEl>
                                          <p:spTgt spid="29699">
                                            <p:txEl>
                                              <p:pRg st="6" end="6"/>
                                            </p:txEl>
                                          </p:spTgt>
                                        </p:tgtEl>
                                      </p:cBhvr>
                                    </p:animEffect>
                                  </p:childTnLst>
                                </p:cTn>
                              </p:par>
                              <p:par>
                                <p:cTn id="31" presetID="55" presetClass="entr" presetSubtype="0" fill="hold" nodeType="withEffect">
                                  <p:stCondLst>
                                    <p:cond delay="0"/>
                                  </p:stCondLst>
                                  <p:childTnLst>
                                    <p:set>
                                      <p:cBhvr>
                                        <p:cTn id="32" dur="1" fill="hold">
                                          <p:stCondLst>
                                            <p:cond delay="0"/>
                                          </p:stCondLst>
                                        </p:cTn>
                                        <p:tgtEl>
                                          <p:spTgt spid="29699">
                                            <p:txEl>
                                              <p:pRg st="7" end="7"/>
                                            </p:txEl>
                                          </p:spTgt>
                                        </p:tgtEl>
                                        <p:attrNameLst>
                                          <p:attrName>style.visibility</p:attrName>
                                        </p:attrNameLst>
                                      </p:cBhvr>
                                      <p:to>
                                        <p:strVal val="visible"/>
                                      </p:to>
                                    </p:set>
                                    <p:anim calcmode="lin" valueType="num">
                                      <p:cBhvr>
                                        <p:cTn id="33" dur="1000" fill="hold"/>
                                        <p:tgtEl>
                                          <p:spTgt spid="29699">
                                            <p:txEl>
                                              <p:pRg st="7" end="7"/>
                                            </p:txEl>
                                          </p:spTgt>
                                        </p:tgtEl>
                                        <p:attrNameLst>
                                          <p:attrName>ppt_w</p:attrName>
                                        </p:attrNameLst>
                                      </p:cBhvr>
                                      <p:tavLst>
                                        <p:tav tm="0">
                                          <p:val>
                                            <p:strVal val="#ppt_w*0.70"/>
                                          </p:val>
                                        </p:tav>
                                        <p:tav tm="100000">
                                          <p:val>
                                            <p:strVal val="#ppt_w"/>
                                          </p:val>
                                        </p:tav>
                                      </p:tavLst>
                                    </p:anim>
                                    <p:anim calcmode="lin" valueType="num">
                                      <p:cBhvr>
                                        <p:cTn id="34" dur="1000" fill="hold"/>
                                        <p:tgtEl>
                                          <p:spTgt spid="29699">
                                            <p:txEl>
                                              <p:pRg st="7" end="7"/>
                                            </p:txEl>
                                          </p:spTgt>
                                        </p:tgtEl>
                                        <p:attrNameLst>
                                          <p:attrName>ppt_h</p:attrName>
                                        </p:attrNameLst>
                                      </p:cBhvr>
                                      <p:tavLst>
                                        <p:tav tm="0">
                                          <p:val>
                                            <p:strVal val="#ppt_h"/>
                                          </p:val>
                                        </p:tav>
                                        <p:tav tm="100000">
                                          <p:val>
                                            <p:strVal val="#ppt_h"/>
                                          </p:val>
                                        </p:tav>
                                      </p:tavLst>
                                    </p:anim>
                                    <p:animEffect transition="in" filter="fade">
                                      <p:cBhvr>
                                        <p:cTn id="35" dur="1000"/>
                                        <p:tgtEl>
                                          <p:spTgt spid="2969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00000"/>
                </a:solidFill>
                <a:latin typeface="Bookman Old Style" pitchFamily="18" charset="0"/>
              </a:rPr>
              <a:t>ML Risk &amp; Solution</a:t>
            </a:r>
            <a:endParaRPr lang="en-US" dirty="0">
              <a:solidFill>
                <a:srgbClr val="C00000"/>
              </a:solidFill>
            </a:endParaRPr>
          </a:p>
        </p:txBody>
      </p:sp>
      <p:sp>
        <p:nvSpPr>
          <p:cNvPr id="3" name="Content Placeholder 2"/>
          <p:cNvSpPr>
            <a:spLocks noGrp="1"/>
          </p:cNvSpPr>
          <p:nvPr>
            <p:ph idx="1"/>
          </p:nvPr>
        </p:nvSpPr>
        <p:spPr/>
        <p:txBody>
          <a:bodyPr/>
          <a:lstStyle/>
          <a:p>
            <a:r>
              <a:rPr lang="en-US" sz="2600" dirty="0"/>
              <a:t>Like any other Operational Risk, ML Risk also can NOT be eliminated completely due to;</a:t>
            </a:r>
          </a:p>
          <a:p>
            <a:pPr lvl="2"/>
            <a:r>
              <a:rPr lang="en-US" dirty="0"/>
              <a:t>Nature of Risk – an intent to defraud</a:t>
            </a:r>
          </a:p>
          <a:p>
            <a:pPr lvl="2"/>
            <a:r>
              <a:rPr lang="en-US" dirty="0"/>
              <a:t>Solutions available – limited options</a:t>
            </a:r>
          </a:p>
          <a:p>
            <a:pPr lvl="2"/>
            <a:r>
              <a:rPr lang="en-US" dirty="0"/>
              <a:t>Costs involved</a:t>
            </a:r>
          </a:p>
          <a:p>
            <a:endParaRPr lang="en-US" sz="2600" dirty="0"/>
          </a:p>
          <a:p>
            <a:r>
              <a:rPr lang="en-US" sz="2600" dirty="0"/>
              <a:t>Therefore, ML Risk can only be reduced to an “</a:t>
            </a:r>
            <a:r>
              <a:rPr lang="en-US" sz="2600" b="1" dirty="0">
                <a:solidFill>
                  <a:srgbClr val="FF0000"/>
                </a:solidFill>
              </a:rPr>
              <a:t>ACCEPTABLE” </a:t>
            </a:r>
            <a:r>
              <a:rPr lang="en-US" sz="2600" dirty="0"/>
              <a:t>level</a:t>
            </a:r>
          </a:p>
          <a:p>
            <a:pPr>
              <a:buNone/>
            </a:pPr>
            <a:r>
              <a:rPr lang="en-US" sz="2600" dirty="0"/>
              <a:t> </a:t>
            </a:r>
          </a:p>
          <a:p>
            <a:endParaRPr lang="en-US" dirty="0"/>
          </a:p>
        </p:txBody>
      </p:sp>
      <p:pic>
        <p:nvPicPr>
          <p:cNvPr id="4" name="Picture 4" descr="logo1"/>
          <p:cNvPicPr>
            <a:picLocks noChangeAspect="1" noChangeArrowheads="1"/>
          </p:cNvPicPr>
          <p:nvPr/>
        </p:nvPicPr>
        <p:blipFill>
          <a:blip r:embed="rId2"/>
          <a:srcRect/>
          <a:stretch>
            <a:fillRect/>
          </a:stretch>
        </p:blipFill>
        <p:spPr bwMode="auto">
          <a:xfrm>
            <a:off x="8077200" y="0"/>
            <a:ext cx="1066800" cy="6731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0"/>
            <a:ext cx="8229600" cy="1219200"/>
          </a:xfrm>
        </p:spPr>
        <p:txBody>
          <a:bodyPr/>
          <a:lstStyle/>
          <a:p>
            <a:pPr marL="0" indent="0">
              <a:buNone/>
            </a:pPr>
            <a:r>
              <a:rPr lang="en-US" dirty="0"/>
              <a:t>What is an “</a:t>
            </a:r>
            <a:r>
              <a:rPr lang="en-US" b="1" dirty="0">
                <a:solidFill>
                  <a:srgbClr val="FF9900"/>
                </a:solidFill>
              </a:rPr>
              <a:t>acceptable</a:t>
            </a:r>
            <a:r>
              <a:rPr lang="en-US" dirty="0"/>
              <a:t>” Solution in the eyes of regulators/monitors?? </a:t>
            </a:r>
          </a:p>
          <a:p>
            <a:endParaRPr lang="en-US" dirty="0"/>
          </a:p>
        </p:txBody>
      </p:sp>
      <p:sp>
        <p:nvSpPr>
          <p:cNvPr id="4" name="Content Placeholder 2"/>
          <p:cNvSpPr txBox="1">
            <a:spLocks/>
          </p:cNvSpPr>
          <p:nvPr/>
        </p:nvSpPr>
        <p:spPr bwMode="auto">
          <a:xfrm>
            <a:off x="533400" y="3505200"/>
            <a:ext cx="7162800" cy="2133600"/>
          </a:xfrm>
          <a:prstGeom prst="rect">
            <a:avLst/>
          </a:prstGeom>
          <a:noFill/>
          <a:ln w="9525">
            <a:solidFill>
              <a:srgbClr val="00B0F0"/>
            </a:solidFill>
            <a:miter lim="800000"/>
            <a:headEnd/>
            <a:tailEnd/>
          </a:ln>
          <a:effectLst>
            <a:softEdge rad="12700"/>
          </a:effectLst>
        </p:spPr>
        <p:txBody>
          <a:bodyPr vert="horz" wrap="square" lIns="91440" tIns="45720" rIns="91440" bIns="45720" numCol="1" anchor="t" anchorCtr="0" compatLnSpc="1">
            <a:prstTxWarp prst="textNoShape">
              <a:avLst/>
            </a:prstTxWarp>
          </a:bodyPr>
          <a:lstStyle/>
          <a:p>
            <a:pPr marR="0" lvl="0" defTabSz="914400" rtl="0" eaLnBrk="1" fontAlgn="base" latinLnBrk="0" hangingPunct="1">
              <a:lnSpc>
                <a:spcPct val="100000"/>
              </a:lnSpc>
              <a:spcBef>
                <a:spcPct val="20000"/>
              </a:spcBef>
              <a:spcAft>
                <a:spcPct val="0"/>
              </a:spcAft>
              <a:buClrTx/>
              <a:buSzTx/>
              <a:buFontTx/>
              <a:buNone/>
              <a:tabLst/>
              <a:defRPr/>
            </a:pPr>
            <a:r>
              <a:rPr lang="en-US" sz="3200" kern="0" dirty="0">
                <a:latin typeface="+mn-lt"/>
              </a:rPr>
              <a:t>A review of the verdicts given by the regulators / monitors, does reveal their expectation of the Global AML regime compliance  </a:t>
            </a:r>
            <a:endParaRPr kumimoji="0" lang="en-US" sz="32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0" 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5" name="Title 1"/>
          <p:cNvSpPr>
            <a:spLocks noGrp="1"/>
          </p:cNvSpPr>
          <p:nvPr>
            <p:ph type="title"/>
          </p:nvPr>
        </p:nvSpPr>
        <p:spPr>
          <a:xfrm>
            <a:off x="457200" y="274638"/>
            <a:ext cx="8229600" cy="1143000"/>
          </a:xfrm>
        </p:spPr>
        <p:txBody>
          <a:bodyPr/>
          <a:lstStyle/>
          <a:p>
            <a:r>
              <a:rPr lang="en-US" dirty="0">
                <a:solidFill>
                  <a:srgbClr val="C00000"/>
                </a:solidFill>
                <a:latin typeface="Bookman Old Style" pitchFamily="18" charset="0"/>
              </a:rPr>
              <a:t>ML Risk &amp; Solution</a:t>
            </a:r>
          </a:p>
        </p:txBody>
      </p:sp>
      <p:pic>
        <p:nvPicPr>
          <p:cNvPr id="6" name="Picture 4" descr="logo1"/>
          <p:cNvPicPr>
            <a:picLocks noChangeAspect="1" noChangeArrowheads="1"/>
          </p:cNvPicPr>
          <p:nvPr/>
        </p:nvPicPr>
        <p:blipFill>
          <a:blip r:embed="rId2"/>
          <a:srcRect/>
          <a:stretch>
            <a:fillRect/>
          </a:stretch>
        </p:blipFill>
        <p:spPr bwMode="auto">
          <a:xfrm>
            <a:off x="8077200" y="0"/>
            <a:ext cx="1066800" cy="6731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81000" y="609600"/>
            <a:ext cx="5638800" cy="1143000"/>
          </a:xfrm>
        </p:spPr>
        <p:style>
          <a:lnRef idx="2">
            <a:schemeClr val="accent2"/>
          </a:lnRef>
          <a:fillRef idx="1">
            <a:schemeClr val="lt1"/>
          </a:fillRef>
          <a:effectRef idx="0">
            <a:schemeClr val="accent2"/>
          </a:effectRef>
          <a:fontRef idx="minor">
            <a:schemeClr val="dk1"/>
          </a:fontRef>
        </p:style>
        <p:txBody>
          <a:bodyPr/>
          <a:lstStyle/>
          <a:p>
            <a:pPr algn="l"/>
            <a:r>
              <a:rPr lang="en-US" sz="2800" b="1" dirty="0"/>
              <a:t>Results of Non-compliance could be ………….</a:t>
            </a:r>
            <a:endParaRPr lang="en-US" sz="2400" b="1" dirty="0"/>
          </a:p>
        </p:txBody>
      </p:sp>
      <p:pic>
        <p:nvPicPr>
          <p:cNvPr id="33796" name="Picture 4" descr="logo1"/>
          <p:cNvPicPr>
            <a:picLocks noChangeAspect="1" noChangeArrowheads="1"/>
          </p:cNvPicPr>
          <p:nvPr/>
        </p:nvPicPr>
        <p:blipFill>
          <a:blip r:embed="rId2"/>
          <a:srcRect/>
          <a:stretch>
            <a:fillRect/>
          </a:stretch>
        </p:blipFill>
        <p:spPr bwMode="auto">
          <a:xfrm>
            <a:off x="8001000" y="0"/>
            <a:ext cx="1143000" cy="722313"/>
          </a:xfrm>
          <a:prstGeom prst="rect">
            <a:avLst/>
          </a:prstGeom>
          <a:noFill/>
        </p:spPr>
      </p:pic>
      <p:sp>
        <p:nvSpPr>
          <p:cNvPr id="10" name="Rectangle 9"/>
          <p:cNvSpPr/>
          <p:nvPr/>
        </p:nvSpPr>
        <p:spPr>
          <a:xfrm>
            <a:off x="533400" y="3032878"/>
            <a:ext cx="8001000" cy="3139321"/>
          </a:xfrm>
          <a:prstGeom prst="rect">
            <a:avLst/>
          </a:prstGeom>
        </p:spPr>
        <p:txBody>
          <a:bodyPr wrap="square">
            <a:spAutoFit/>
          </a:bodyPr>
          <a:lstStyle/>
          <a:p>
            <a:r>
              <a:rPr lang="en-US" dirty="0"/>
              <a:t>The main infringements cited in the Inspection Report derived from inadequate preparation mainly in the following: </a:t>
            </a:r>
          </a:p>
          <a:p>
            <a:endParaRPr lang="en-US" dirty="0"/>
          </a:p>
          <a:p>
            <a:pPr marL="342900" indent="-342900">
              <a:buFont typeface="+mj-lt"/>
              <a:buAutoNum type="arabicPeriod"/>
            </a:pPr>
            <a:r>
              <a:rPr lang="en-US" dirty="0">
                <a:solidFill>
                  <a:srgbClr val="FF0000"/>
                </a:solidFill>
              </a:rPr>
              <a:t>Failure to obtain </a:t>
            </a:r>
            <a:r>
              <a:rPr lang="en-US" dirty="0"/>
              <a:t>or maintain </a:t>
            </a:r>
            <a:r>
              <a:rPr lang="en-US" dirty="0">
                <a:solidFill>
                  <a:srgbClr val="FF0000"/>
                </a:solidFill>
              </a:rPr>
              <a:t>declarations on beneficiaries in </a:t>
            </a:r>
            <a:r>
              <a:rPr lang="en-US" dirty="0"/>
              <a:t>accounts. </a:t>
            </a:r>
          </a:p>
          <a:p>
            <a:pPr marL="342900" indent="-342900">
              <a:buFont typeface="+mj-lt"/>
              <a:buAutoNum type="arabicPeriod"/>
            </a:pPr>
            <a:r>
              <a:rPr lang="en-US" dirty="0"/>
              <a:t>Management of accounts for communal services and advocates’ accounts for their clients not in accordance with the requirements of the Order. </a:t>
            </a:r>
          </a:p>
          <a:p>
            <a:pPr marL="342900" indent="-342900">
              <a:buFont typeface="+mj-lt"/>
              <a:buAutoNum type="arabicPeriod"/>
            </a:pPr>
            <a:r>
              <a:rPr lang="en-US" dirty="0">
                <a:solidFill>
                  <a:srgbClr val="FF0000"/>
                </a:solidFill>
              </a:rPr>
              <a:t>Failure to report unusual activities. </a:t>
            </a:r>
          </a:p>
          <a:p>
            <a:pPr marL="342900" indent="-342900">
              <a:buFont typeface="+mj-lt"/>
              <a:buAutoNum type="arabicPeriod"/>
            </a:pPr>
            <a:r>
              <a:rPr lang="en-US" dirty="0">
                <a:solidFill>
                  <a:srgbClr val="FF0000"/>
                </a:solidFill>
              </a:rPr>
              <a:t>Failure to freeze accounts for which the customers’ identification particulars were not yet completed. </a:t>
            </a:r>
          </a:p>
          <a:p>
            <a:pPr marL="342900" indent="-342900">
              <a:buFont typeface="+mj-lt"/>
              <a:buAutoNum type="arabicPeriod"/>
            </a:pPr>
            <a:r>
              <a:rPr lang="en-US" dirty="0">
                <a:solidFill>
                  <a:srgbClr val="FF0000"/>
                </a:solidFill>
              </a:rPr>
              <a:t>Late submission of reports to </a:t>
            </a:r>
            <a:r>
              <a:rPr lang="en-US" dirty="0"/>
              <a:t>IMPA.</a:t>
            </a:r>
          </a:p>
        </p:txBody>
      </p:sp>
      <p:graphicFrame>
        <p:nvGraphicFramePr>
          <p:cNvPr id="12" name="Table 11"/>
          <p:cNvGraphicFramePr>
            <a:graphicFrameLocks noGrp="1"/>
          </p:cNvGraphicFramePr>
          <p:nvPr/>
        </p:nvGraphicFramePr>
        <p:xfrm>
          <a:off x="533400" y="1981200"/>
          <a:ext cx="8077200" cy="1010920"/>
        </p:xfrm>
        <a:graphic>
          <a:graphicData uri="http://schemas.openxmlformats.org/drawingml/2006/table">
            <a:tbl>
              <a:tblPr firstRow="1" bandRow="1">
                <a:tableStyleId>{93296810-A885-4BE3-A3E7-6D5BEEA58F35}</a:tableStyleId>
              </a:tblPr>
              <a:tblGrid>
                <a:gridCol w="3276600">
                  <a:extLst>
                    <a:ext uri="{9D8B030D-6E8A-4147-A177-3AD203B41FA5}">
                      <a16:colId xmlns:a16="http://schemas.microsoft.com/office/drawing/2014/main" val="20000"/>
                    </a:ext>
                  </a:extLst>
                </a:gridCol>
                <a:gridCol w="2667000">
                  <a:extLst>
                    <a:ext uri="{9D8B030D-6E8A-4147-A177-3AD203B41FA5}">
                      <a16:colId xmlns:a16="http://schemas.microsoft.com/office/drawing/2014/main" val="20001"/>
                    </a:ext>
                  </a:extLst>
                </a:gridCol>
                <a:gridCol w="2133600">
                  <a:extLst>
                    <a:ext uri="{9D8B030D-6E8A-4147-A177-3AD203B41FA5}">
                      <a16:colId xmlns:a16="http://schemas.microsoft.com/office/drawing/2014/main" val="20002"/>
                    </a:ext>
                  </a:extLst>
                </a:gridCol>
              </a:tblGrid>
              <a:tr h="370840">
                <a:tc>
                  <a:txBody>
                    <a:bodyPr/>
                    <a:lstStyle/>
                    <a:p>
                      <a:pPr algn="ctr"/>
                      <a:r>
                        <a:rPr lang="en-US" dirty="0"/>
                        <a:t>Institution</a:t>
                      </a:r>
                      <a:endParaRPr lang="en-US" b="0" dirty="0">
                        <a:solidFill>
                          <a:srgbClr val="7030A0"/>
                        </a:solidFill>
                      </a:endParaRPr>
                    </a:p>
                  </a:txBody>
                  <a:tcPr/>
                </a:tc>
                <a:tc>
                  <a:txBody>
                    <a:bodyPr/>
                    <a:lstStyle/>
                    <a:p>
                      <a:pPr algn="ctr"/>
                      <a:r>
                        <a:rPr lang="en-US" dirty="0"/>
                        <a:t>Amount IN USD</a:t>
                      </a:r>
                      <a:endParaRPr lang="en-US" b="0" dirty="0">
                        <a:solidFill>
                          <a:srgbClr val="7030A0"/>
                        </a:solidFill>
                      </a:endParaRPr>
                    </a:p>
                  </a:txBody>
                  <a:tcPr/>
                </a:tc>
                <a:tc>
                  <a:txBody>
                    <a:bodyPr/>
                    <a:lstStyle/>
                    <a:p>
                      <a:pPr algn="ctr"/>
                      <a:r>
                        <a:rPr lang="en-US" dirty="0"/>
                        <a:t>Agency </a:t>
                      </a:r>
                      <a:endParaRPr lang="en-US" b="0" dirty="0">
                        <a:solidFill>
                          <a:srgbClr val="7030A0"/>
                        </a:solidFill>
                      </a:endParaRPr>
                    </a:p>
                  </a:txBody>
                  <a:tcPr/>
                </a:tc>
                <a:extLst>
                  <a:ext uri="{0D108BD9-81ED-4DB2-BD59-A6C34878D82A}">
                    <a16:rowId xmlns:a16="http://schemas.microsoft.com/office/drawing/2014/main" val="10000"/>
                  </a:ext>
                </a:extLst>
              </a:tr>
              <a:tr h="370840">
                <a:tc>
                  <a:txBody>
                    <a:bodyPr/>
                    <a:lstStyle/>
                    <a:p>
                      <a:pPr algn="ctr"/>
                      <a:r>
                        <a:rPr lang="en-US" dirty="0"/>
                        <a:t>Bank </a:t>
                      </a:r>
                      <a:r>
                        <a:rPr lang="en-US" dirty="0" err="1"/>
                        <a:t>Hapoalim</a:t>
                      </a:r>
                      <a:r>
                        <a:rPr lang="en-US" dirty="0"/>
                        <a:t> Ltd </a:t>
                      </a:r>
                      <a:br>
                        <a:rPr lang="en-US" dirty="0"/>
                      </a:br>
                      <a:r>
                        <a:rPr lang="en-US" dirty="0"/>
                        <a:t>Israel</a:t>
                      </a:r>
                      <a:endParaRPr lang="en-US" b="0" dirty="0"/>
                    </a:p>
                  </a:txBody>
                  <a:tcPr/>
                </a:tc>
                <a:tc>
                  <a:txBody>
                    <a:bodyPr/>
                    <a:lstStyle/>
                    <a:p>
                      <a:pPr algn="ctr"/>
                      <a:r>
                        <a:rPr lang="en-US" dirty="0"/>
                        <a:t>    Sanction</a:t>
                      </a:r>
                      <a:br>
                        <a:rPr lang="en-US" dirty="0"/>
                      </a:br>
                      <a:r>
                        <a:rPr lang="en-US" dirty="0"/>
                        <a:t>USD $2.1 Million</a:t>
                      </a:r>
                      <a:endParaRPr lang="en-US" b="0" dirty="0"/>
                    </a:p>
                  </a:txBody>
                  <a:tcPr/>
                </a:tc>
                <a:tc>
                  <a:txBody>
                    <a:bodyPr/>
                    <a:lstStyle/>
                    <a:p>
                      <a:pPr algn="ctr"/>
                      <a:r>
                        <a:rPr lang="en-US" dirty="0"/>
                        <a:t>FINCEN, SEC</a:t>
                      </a:r>
                      <a:endParaRPr lang="en-US" b="0" dirty="0"/>
                    </a:p>
                  </a:txBody>
                  <a:tcPr/>
                </a:tc>
                <a:extLst>
                  <a:ext uri="{0D108BD9-81ED-4DB2-BD59-A6C34878D82A}">
                    <a16:rowId xmlns:a16="http://schemas.microsoft.com/office/drawing/2014/main" val="10001"/>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81000" y="609600"/>
            <a:ext cx="5638800" cy="1143000"/>
          </a:xfrm>
        </p:spPr>
        <p:style>
          <a:lnRef idx="2">
            <a:schemeClr val="accent2"/>
          </a:lnRef>
          <a:fillRef idx="1">
            <a:schemeClr val="lt1"/>
          </a:fillRef>
          <a:effectRef idx="0">
            <a:schemeClr val="accent2"/>
          </a:effectRef>
          <a:fontRef idx="minor">
            <a:schemeClr val="dk1"/>
          </a:fontRef>
        </p:style>
        <p:txBody>
          <a:bodyPr/>
          <a:lstStyle/>
          <a:p>
            <a:pPr algn="l"/>
            <a:r>
              <a:rPr lang="en-US" sz="2800" b="1" dirty="0"/>
              <a:t>Results of Non-compliance could be ………….</a:t>
            </a:r>
            <a:endParaRPr lang="en-US" sz="2400" b="1" dirty="0"/>
          </a:p>
        </p:txBody>
      </p:sp>
      <p:pic>
        <p:nvPicPr>
          <p:cNvPr id="33796" name="Picture 4" descr="logo1"/>
          <p:cNvPicPr>
            <a:picLocks noChangeAspect="1" noChangeArrowheads="1"/>
          </p:cNvPicPr>
          <p:nvPr/>
        </p:nvPicPr>
        <p:blipFill>
          <a:blip r:embed="rId2"/>
          <a:srcRect/>
          <a:stretch>
            <a:fillRect/>
          </a:stretch>
        </p:blipFill>
        <p:spPr bwMode="auto">
          <a:xfrm>
            <a:off x="8001000" y="0"/>
            <a:ext cx="1143000" cy="722313"/>
          </a:xfrm>
          <a:prstGeom prst="rect">
            <a:avLst/>
          </a:prstGeom>
          <a:noFill/>
        </p:spPr>
      </p:pic>
      <p:sp>
        <p:nvSpPr>
          <p:cNvPr id="10" name="Rectangle 9"/>
          <p:cNvSpPr/>
          <p:nvPr/>
        </p:nvSpPr>
        <p:spPr>
          <a:xfrm>
            <a:off x="533400" y="3032878"/>
            <a:ext cx="8001000" cy="3416320"/>
          </a:xfrm>
          <a:prstGeom prst="rect">
            <a:avLst/>
          </a:prstGeom>
        </p:spPr>
        <p:txBody>
          <a:bodyPr wrap="square">
            <a:spAutoFit/>
          </a:bodyPr>
          <a:lstStyle/>
          <a:p>
            <a:r>
              <a:rPr lang="en-US" dirty="0"/>
              <a:t>The Financial Services Authority (FSA) fined members of the Royal Bank of Scotland Group (RBSG) £5.6m for </a:t>
            </a:r>
            <a:r>
              <a:rPr lang="en-US" dirty="0">
                <a:solidFill>
                  <a:srgbClr val="FF0000"/>
                </a:solidFill>
              </a:rPr>
              <a:t>failing to have adequate systems and controls in place</a:t>
            </a:r>
            <a:r>
              <a:rPr lang="en-US" dirty="0"/>
              <a:t> to prevent breaches of UK financial sanctions.</a:t>
            </a:r>
          </a:p>
          <a:p>
            <a:endParaRPr lang="en-US" dirty="0"/>
          </a:p>
          <a:p>
            <a:r>
              <a:rPr lang="en-US" dirty="0"/>
              <a:t>During 2007, RBSG processed the largest volume of foreign payments of any UK financial institution. However, between 15 December 2007 and 31 December 2008, RBS Plc, NatWest, Ulster Bank and Coutts and Co, which are all members of RBSG, </a:t>
            </a:r>
            <a:r>
              <a:rPr lang="en-US" dirty="0">
                <a:solidFill>
                  <a:srgbClr val="FF0000"/>
                </a:solidFill>
              </a:rPr>
              <a:t>failed to adequately screen </a:t>
            </a:r>
            <a:r>
              <a:rPr lang="en-US" dirty="0"/>
              <a:t>both their customers, and the payments they made and received, against the “Sanctions list”.</a:t>
            </a:r>
          </a:p>
          <a:p>
            <a:endParaRPr lang="en-US" dirty="0"/>
          </a:p>
          <a:p>
            <a:r>
              <a:rPr lang="en-US" dirty="0"/>
              <a:t>This is the </a:t>
            </a:r>
            <a:r>
              <a:rPr lang="en-US" dirty="0">
                <a:solidFill>
                  <a:srgbClr val="FF0000"/>
                </a:solidFill>
              </a:rPr>
              <a:t>biggest fine imposed by the FSA </a:t>
            </a:r>
            <a:r>
              <a:rPr lang="en-US" dirty="0"/>
              <a:t>to date in pursuit of its financial crime objective.</a:t>
            </a:r>
          </a:p>
        </p:txBody>
      </p:sp>
      <p:graphicFrame>
        <p:nvGraphicFramePr>
          <p:cNvPr id="12" name="Table 11"/>
          <p:cNvGraphicFramePr>
            <a:graphicFrameLocks noGrp="1"/>
          </p:cNvGraphicFramePr>
          <p:nvPr/>
        </p:nvGraphicFramePr>
        <p:xfrm>
          <a:off x="533400" y="1981200"/>
          <a:ext cx="8077200" cy="1010920"/>
        </p:xfrm>
        <a:graphic>
          <a:graphicData uri="http://schemas.openxmlformats.org/drawingml/2006/table">
            <a:tbl>
              <a:tblPr firstRow="1" bandRow="1">
                <a:tableStyleId>{93296810-A885-4BE3-A3E7-6D5BEEA58F35}</a:tableStyleId>
              </a:tblPr>
              <a:tblGrid>
                <a:gridCol w="3276600">
                  <a:extLst>
                    <a:ext uri="{9D8B030D-6E8A-4147-A177-3AD203B41FA5}">
                      <a16:colId xmlns:a16="http://schemas.microsoft.com/office/drawing/2014/main" val="20000"/>
                    </a:ext>
                  </a:extLst>
                </a:gridCol>
                <a:gridCol w="2667000">
                  <a:extLst>
                    <a:ext uri="{9D8B030D-6E8A-4147-A177-3AD203B41FA5}">
                      <a16:colId xmlns:a16="http://schemas.microsoft.com/office/drawing/2014/main" val="20001"/>
                    </a:ext>
                  </a:extLst>
                </a:gridCol>
                <a:gridCol w="2133600">
                  <a:extLst>
                    <a:ext uri="{9D8B030D-6E8A-4147-A177-3AD203B41FA5}">
                      <a16:colId xmlns:a16="http://schemas.microsoft.com/office/drawing/2014/main" val="20002"/>
                    </a:ext>
                  </a:extLst>
                </a:gridCol>
              </a:tblGrid>
              <a:tr h="370840">
                <a:tc>
                  <a:txBody>
                    <a:bodyPr/>
                    <a:lstStyle/>
                    <a:p>
                      <a:pPr algn="ctr"/>
                      <a:r>
                        <a:rPr lang="en-US" dirty="0"/>
                        <a:t>Institution</a:t>
                      </a:r>
                      <a:endParaRPr lang="en-US" b="0" dirty="0">
                        <a:solidFill>
                          <a:srgbClr val="7030A0"/>
                        </a:solidFill>
                      </a:endParaRPr>
                    </a:p>
                  </a:txBody>
                  <a:tcPr/>
                </a:tc>
                <a:tc>
                  <a:txBody>
                    <a:bodyPr/>
                    <a:lstStyle/>
                    <a:p>
                      <a:pPr algn="ctr"/>
                      <a:r>
                        <a:rPr lang="en-US" dirty="0"/>
                        <a:t>Amount IN USD</a:t>
                      </a:r>
                      <a:endParaRPr lang="en-US" b="0" dirty="0">
                        <a:solidFill>
                          <a:srgbClr val="7030A0"/>
                        </a:solidFill>
                      </a:endParaRPr>
                    </a:p>
                  </a:txBody>
                  <a:tcPr/>
                </a:tc>
                <a:tc>
                  <a:txBody>
                    <a:bodyPr/>
                    <a:lstStyle/>
                    <a:p>
                      <a:pPr algn="ctr"/>
                      <a:r>
                        <a:rPr lang="en-US" dirty="0"/>
                        <a:t>Agency </a:t>
                      </a:r>
                      <a:endParaRPr lang="en-US" b="0" dirty="0">
                        <a:solidFill>
                          <a:srgbClr val="7030A0"/>
                        </a:solidFill>
                      </a:endParaRPr>
                    </a:p>
                  </a:txBody>
                  <a:tcPr/>
                </a:tc>
                <a:extLst>
                  <a:ext uri="{0D108BD9-81ED-4DB2-BD59-A6C34878D82A}">
                    <a16:rowId xmlns:a16="http://schemas.microsoft.com/office/drawing/2014/main" val="10000"/>
                  </a:ext>
                </a:extLst>
              </a:tr>
              <a:tr h="370840">
                <a:tc>
                  <a:txBody>
                    <a:bodyPr/>
                    <a:lstStyle/>
                    <a:p>
                      <a:pPr algn="ctr"/>
                      <a:r>
                        <a:rPr lang="en-US" dirty="0"/>
                        <a:t>Royal Bank of Scotland Group</a:t>
                      </a:r>
                      <a:br>
                        <a:rPr lang="en-US" dirty="0"/>
                      </a:br>
                      <a:r>
                        <a:rPr lang="en-US" dirty="0"/>
                        <a:t>United Kingdom</a:t>
                      </a:r>
                      <a:endParaRPr lang="en-US" b="0" dirty="0"/>
                    </a:p>
                  </a:txBody>
                  <a:tcPr/>
                </a:tc>
                <a:tc>
                  <a:txBody>
                    <a:bodyPr/>
                    <a:lstStyle/>
                    <a:p>
                      <a:pPr algn="ctr"/>
                      <a:r>
                        <a:rPr lang="en-US" dirty="0"/>
                        <a:t>    Sanction</a:t>
                      </a:r>
                      <a:br>
                        <a:rPr lang="en-US" dirty="0"/>
                      </a:br>
                      <a:r>
                        <a:rPr lang="en-US" dirty="0"/>
                        <a:t>USD $9 Million</a:t>
                      </a:r>
                      <a:endParaRPr lang="en-US" b="0" dirty="0"/>
                    </a:p>
                  </a:txBody>
                  <a:tcPr/>
                </a:tc>
                <a:tc>
                  <a:txBody>
                    <a:bodyPr/>
                    <a:lstStyle/>
                    <a:p>
                      <a:pPr algn="ctr"/>
                      <a:r>
                        <a:rPr lang="en-US" dirty="0"/>
                        <a:t>FSA</a:t>
                      </a:r>
                    </a:p>
                    <a:p>
                      <a:pPr algn="ctr"/>
                      <a:r>
                        <a:rPr lang="en-US" b="0" dirty="0"/>
                        <a:t>UK</a:t>
                      </a:r>
                    </a:p>
                  </a:txBody>
                  <a:tcPr/>
                </a:tc>
                <a:extLst>
                  <a:ext uri="{0D108BD9-81ED-4DB2-BD59-A6C34878D82A}">
                    <a16:rowId xmlns:a16="http://schemas.microsoft.com/office/drawing/2014/main" val="10001"/>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2"/>
          <p:cNvSpPr txBox="1">
            <a:spLocks noChangeArrowheads="1"/>
          </p:cNvSpPr>
          <p:nvPr/>
        </p:nvSpPr>
        <p:spPr bwMode="auto">
          <a:xfrm>
            <a:off x="381000" y="685800"/>
            <a:ext cx="5638800" cy="1143000"/>
          </a:xfrm>
          <a:prstGeom prst="rect">
            <a:avLst/>
          </a:prstGeom>
          <a:ln w="25400" cap="flat" cmpd="sng" algn="ctr">
            <a:solidFill>
              <a:schemeClr val="accent2"/>
            </a:solidFill>
            <a:prstDash val="solid"/>
            <a:miter lim="800000"/>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p>
            <a:pPr marR="0" lvl="0" algn="l" defTabSz="914400" rtl="0" eaLnBrk="1" fontAlgn="base" latinLnBrk="0" hangingPunct="1">
              <a:lnSpc>
                <a:spcPct val="100000"/>
              </a:lnSpc>
              <a:spcBef>
                <a:spcPct val="20000"/>
              </a:spcBef>
              <a:spcAft>
                <a:spcPct val="0"/>
              </a:spcAft>
              <a:buClrTx/>
              <a:buSzTx/>
              <a:tabLst/>
              <a:defRPr/>
            </a:pPr>
            <a:r>
              <a:rPr kumimoji="0" lang="en-US" sz="2800" b="1" i="0" u="none" strike="noStrike" kern="0" cap="none" spc="0" normalizeH="0" baseline="0" noProof="0" dirty="0">
                <a:ln>
                  <a:noFill/>
                </a:ln>
                <a:solidFill>
                  <a:schemeClr val="dk1"/>
                </a:solidFill>
                <a:effectLst/>
                <a:uLnTx/>
                <a:uFillTx/>
                <a:latin typeface="+mn-lt"/>
                <a:ea typeface="+mn-ea"/>
                <a:cs typeface="+mn-cs"/>
              </a:rPr>
              <a:t>Results of Non-compliance could be ………….</a:t>
            </a:r>
            <a:endParaRPr kumimoji="0" lang="en-US" sz="2400" b="1" i="0" u="none" strike="noStrike" kern="0" cap="none" spc="0" normalizeH="0" baseline="0" noProof="0" dirty="0">
              <a:ln>
                <a:noFill/>
              </a:ln>
              <a:solidFill>
                <a:schemeClr val="dk1"/>
              </a:solidFill>
              <a:effectLst/>
              <a:uLnTx/>
              <a:uFillTx/>
              <a:latin typeface="+mn-lt"/>
              <a:ea typeface="+mn-ea"/>
              <a:cs typeface="+mn-cs"/>
            </a:endParaRPr>
          </a:p>
        </p:txBody>
      </p:sp>
      <p:pic>
        <p:nvPicPr>
          <p:cNvPr id="18" name="Picture 4" descr="logo1"/>
          <p:cNvPicPr>
            <a:picLocks noChangeAspect="1" noChangeArrowheads="1"/>
          </p:cNvPicPr>
          <p:nvPr/>
        </p:nvPicPr>
        <p:blipFill>
          <a:blip r:embed="rId2"/>
          <a:srcRect/>
          <a:stretch>
            <a:fillRect/>
          </a:stretch>
        </p:blipFill>
        <p:spPr bwMode="auto">
          <a:xfrm>
            <a:off x="8001000" y="0"/>
            <a:ext cx="1143000" cy="722313"/>
          </a:xfrm>
          <a:prstGeom prst="rect">
            <a:avLst/>
          </a:prstGeom>
          <a:noFill/>
        </p:spPr>
      </p:pic>
      <p:sp>
        <p:nvSpPr>
          <p:cNvPr id="19" name="Rectangle 18"/>
          <p:cNvSpPr/>
          <p:nvPr/>
        </p:nvSpPr>
        <p:spPr>
          <a:xfrm>
            <a:off x="533400" y="3032878"/>
            <a:ext cx="8001000" cy="3139321"/>
          </a:xfrm>
          <a:prstGeom prst="rect">
            <a:avLst/>
          </a:prstGeom>
        </p:spPr>
        <p:txBody>
          <a:bodyPr wrap="square">
            <a:spAutoFit/>
          </a:bodyPr>
          <a:lstStyle/>
          <a:p>
            <a:r>
              <a:rPr lang="en-US" dirty="0"/>
              <a:t>" "According to the criminal information filed in U.S. District Court in Trenton, N.J., </a:t>
            </a:r>
            <a:r>
              <a:rPr lang="en-US" dirty="0" err="1"/>
              <a:t>Pamrapo</a:t>
            </a:r>
            <a:r>
              <a:rPr lang="en-US" dirty="0"/>
              <a:t> Savings </a:t>
            </a:r>
            <a:r>
              <a:rPr lang="en-US" dirty="0">
                <a:solidFill>
                  <a:srgbClr val="FF0000"/>
                </a:solidFill>
              </a:rPr>
              <a:t>Bank conspired with others to conceal its customers’ illegal or suspicious activities </a:t>
            </a:r>
            <a:r>
              <a:rPr lang="en-US" dirty="0"/>
              <a:t>by failing to file currency transaction reports (CTRs) and suspicious activity reports (SARs) and by willfully failing to maintain adequate anti-money laundering programs. </a:t>
            </a:r>
            <a:r>
              <a:rPr lang="en-US" b="1" dirty="0" err="1">
                <a:solidFill>
                  <a:srgbClr val="FF0000"/>
                </a:solidFill>
              </a:rPr>
              <a:t>Pamrapo</a:t>
            </a:r>
            <a:r>
              <a:rPr lang="en-US" b="1" dirty="0">
                <a:solidFill>
                  <a:srgbClr val="FF0000"/>
                </a:solidFill>
              </a:rPr>
              <a:t> Savings Bank admitted that it willfully violated the Bank Secrecy Act to avoid the expenses associated with compliance,</a:t>
            </a:r>
            <a:r>
              <a:rPr lang="en-US" dirty="0"/>
              <a:t> despite federal and state banking regulators telling </a:t>
            </a:r>
            <a:r>
              <a:rPr lang="en-US" dirty="0" err="1"/>
              <a:t>Pamrapo</a:t>
            </a:r>
            <a:r>
              <a:rPr lang="en-US" dirty="0"/>
              <a:t> Savings Bank as early as 2004 that its Bank Secrecy Act and anti-money laundering programs contained serious and systemic deficiencies in critical areas required under the law. </a:t>
            </a:r>
            <a:br>
              <a:rPr lang="en-US" dirty="0"/>
            </a:br>
            <a:endParaRPr lang="en-US" dirty="0"/>
          </a:p>
        </p:txBody>
      </p:sp>
      <p:graphicFrame>
        <p:nvGraphicFramePr>
          <p:cNvPr id="20" name="Table 19"/>
          <p:cNvGraphicFramePr>
            <a:graphicFrameLocks noGrp="1"/>
          </p:cNvGraphicFramePr>
          <p:nvPr/>
        </p:nvGraphicFramePr>
        <p:xfrm>
          <a:off x="533400" y="1981200"/>
          <a:ext cx="8077200" cy="1010920"/>
        </p:xfrm>
        <a:graphic>
          <a:graphicData uri="http://schemas.openxmlformats.org/drawingml/2006/table">
            <a:tbl>
              <a:tblPr firstRow="1" bandRow="1">
                <a:tableStyleId>{93296810-A885-4BE3-A3E7-6D5BEEA58F35}</a:tableStyleId>
              </a:tblPr>
              <a:tblGrid>
                <a:gridCol w="3276600">
                  <a:extLst>
                    <a:ext uri="{9D8B030D-6E8A-4147-A177-3AD203B41FA5}">
                      <a16:colId xmlns:a16="http://schemas.microsoft.com/office/drawing/2014/main" val="20000"/>
                    </a:ext>
                  </a:extLst>
                </a:gridCol>
                <a:gridCol w="2667000">
                  <a:extLst>
                    <a:ext uri="{9D8B030D-6E8A-4147-A177-3AD203B41FA5}">
                      <a16:colId xmlns:a16="http://schemas.microsoft.com/office/drawing/2014/main" val="20001"/>
                    </a:ext>
                  </a:extLst>
                </a:gridCol>
                <a:gridCol w="2133600">
                  <a:extLst>
                    <a:ext uri="{9D8B030D-6E8A-4147-A177-3AD203B41FA5}">
                      <a16:colId xmlns:a16="http://schemas.microsoft.com/office/drawing/2014/main" val="20002"/>
                    </a:ext>
                  </a:extLst>
                </a:gridCol>
              </a:tblGrid>
              <a:tr h="370840">
                <a:tc>
                  <a:txBody>
                    <a:bodyPr/>
                    <a:lstStyle/>
                    <a:p>
                      <a:pPr algn="ctr"/>
                      <a:r>
                        <a:rPr lang="en-US" dirty="0"/>
                        <a:t>Institution</a:t>
                      </a:r>
                      <a:endParaRPr lang="en-US" b="0" dirty="0">
                        <a:solidFill>
                          <a:srgbClr val="7030A0"/>
                        </a:solidFill>
                      </a:endParaRPr>
                    </a:p>
                  </a:txBody>
                  <a:tcPr/>
                </a:tc>
                <a:tc>
                  <a:txBody>
                    <a:bodyPr/>
                    <a:lstStyle/>
                    <a:p>
                      <a:pPr algn="ctr"/>
                      <a:r>
                        <a:rPr lang="en-US" dirty="0"/>
                        <a:t>Amount IN USD</a:t>
                      </a:r>
                      <a:endParaRPr lang="en-US" b="0" dirty="0">
                        <a:solidFill>
                          <a:srgbClr val="7030A0"/>
                        </a:solidFill>
                      </a:endParaRPr>
                    </a:p>
                  </a:txBody>
                  <a:tcPr/>
                </a:tc>
                <a:tc>
                  <a:txBody>
                    <a:bodyPr/>
                    <a:lstStyle/>
                    <a:p>
                      <a:pPr algn="ctr"/>
                      <a:r>
                        <a:rPr lang="en-US" dirty="0"/>
                        <a:t>Agency </a:t>
                      </a:r>
                      <a:endParaRPr lang="en-US" b="0" dirty="0">
                        <a:solidFill>
                          <a:srgbClr val="7030A0"/>
                        </a:solidFill>
                      </a:endParaRPr>
                    </a:p>
                  </a:txBody>
                  <a:tcPr/>
                </a:tc>
                <a:extLst>
                  <a:ext uri="{0D108BD9-81ED-4DB2-BD59-A6C34878D82A}">
                    <a16:rowId xmlns:a16="http://schemas.microsoft.com/office/drawing/2014/main" val="10000"/>
                  </a:ext>
                </a:extLst>
              </a:tr>
              <a:tr h="370840">
                <a:tc>
                  <a:txBody>
                    <a:bodyPr/>
                    <a:lstStyle/>
                    <a:p>
                      <a:pPr algn="ctr"/>
                      <a:r>
                        <a:rPr lang="en-US" b="1" dirty="0" err="1"/>
                        <a:t>Pamrapo</a:t>
                      </a:r>
                      <a:r>
                        <a:rPr lang="en-US" b="1" dirty="0"/>
                        <a:t> Savings Bank, SLA</a:t>
                      </a:r>
                    </a:p>
                  </a:txBody>
                  <a:tcPr/>
                </a:tc>
                <a:tc>
                  <a:txBody>
                    <a:bodyPr/>
                    <a:lstStyle/>
                    <a:p>
                      <a:pPr algn="ctr"/>
                      <a:r>
                        <a:rPr lang="en-US" b="1" dirty="0"/>
                        <a:t>$5 M Forfeiture, $1 M CMP</a:t>
                      </a:r>
                      <a:endParaRPr lang="en-US" b="0" dirty="0"/>
                    </a:p>
                  </a:txBody>
                  <a:tcPr/>
                </a:tc>
                <a:tc>
                  <a:txBody>
                    <a:bodyPr/>
                    <a:lstStyle/>
                    <a:p>
                      <a:pPr algn="ctr"/>
                      <a:r>
                        <a:rPr lang="en-US" b="1" dirty="0"/>
                        <a:t>OTS, DOJ, </a:t>
                      </a:r>
                      <a:r>
                        <a:rPr lang="en-US" b="1" dirty="0" err="1"/>
                        <a:t>FinCEN</a:t>
                      </a:r>
                      <a:endParaRPr lang="en-US" b="1" dirty="0"/>
                    </a:p>
                  </a:txBody>
                  <a:tcPr/>
                </a:tc>
                <a:extLst>
                  <a:ext uri="{0D108BD9-81ED-4DB2-BD59-A6C34878D82A}">
                    <a16:rowId xmlns:a16="http://schemas.microsoft.com/office/drawing/2014/main" val="10001"/>
                  </a:ext>
                </a:extLst>
              </a:tr>
            </a:tbl>
          </a:graphicData>
        </a:graphic>
      </p:graphicFrame>
    </p:spTree>
  </p:cSld>
  <p:clrMapOvr>
    <a:masterClrMapping/>
  </p:clrMapOvr>
  <p:transition spd="med">
    <p:strips/>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bwMode="auto">
          <a:xfrm>
            <a:off x="381000" y="685800"/>
            <a:ext cx="5638800" cy="1143000"/>
          </a:xfrm>
          <a:prstGeom prst="rect">
            <a:avLst/>
          </a:prstGeom>
          <a:ln w="25400" cap="flat" cmpd="sng" algn="ctr">
            <a:solidFill>
              <a:schemeClr val="accent2"/>
            </a:solidFill>
            <a:prstDash val="solid"/>
            <a:miter lim="800000"/>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p>
            <a:pPr marR="0" lvl="0" algn="l" defTabSz="914400" rtl="0" eaLnBrk="1" fontAlgn="base" latinLnBrk="0" hangingPunct="1">
              <a:lnSpc>
                <a:spcPct val="100000"/>
              </a:lnSpc>
              <a:spcBef>
                <a:spcPct val="20000"/>
              </a:spcBef>
              <a:spcAft>
                <a:spcPct val="0"/>
              </a:spcAft>
              <a:buClrTx/>
              <a:buSzTx/>
              <a:tabLst/>
              <a:defRPr/>
            </a:pPr>
            <a:r>
              <a:rPr kumimoji="0" lang="en-US" sz="2800" b="1" i="0" u="none" strike="noStrike" kern="0" cap="none" spc="0" normalizeH="0" baseline="0" noProof="0" dirty="0">
                <a:ln>
                  <a:noFill/>
                </a:ln>
                <a:solidFill>
                  <a:schemeClr val="dk1"/>
                </a:solidFill>
                <a:effectLst/>
                <a:uLnTx/>
                <a:uFillTx/>
                <a:latin typeface="+mn-lt"/>
                <a:ea typeface="+mn-ea"/>
                <a:cs typeface="+mn-cs"/>
              </a:rPr>
              <a:t>Results of Non-compliance could be ………….</a:t>
            </a:r>
            <a:endParaRPr kumimoji="0" lang="en-US" sz="2400" b="1" i="0" u="none" strike="noStrike" kern="0" cap="none" spc="0" normalizeH="0" baseline="0" noProof="0" dirty="0">
              <a:ln>
                <a:noFill/>
              </a:ln>
              <a:solidFill>
                <a:schemeClr val="dk1"/>
              </a:solidFill>
              <a:effectLst/>
              <a:uLnTx/>
              <a:uFillTx/>
              <a:latin typeface="+mn-lt"/>
              <a:ea typeface="+mn-ea"/>
              <a:cs typeface="+mn-cs"/>
            </a:endParaRPr>
          </a:p>
        </p:txBody>
      </p:sp>
      <p:pic>
        <p:nvPicPr>
          <p:cNvPr id="8" name="Picture 4" descr="logo1"/>
          <p:cNvPicPr>
            <a:picLocks noChangeAspect="1" noChangeArrowheads="1"/>
          </p:cNvPicPr>
          <p:nvPr/>
        </p:nvPicPr>
        <p:blipFill>
          <a:blip r:embed="rId2"/>
          <a:srcRect/>
          <a:stretch>
            <a:fillRect/>
          </a:stretch>
        </p:blipFill>
        <p:spPr bwMode="auto">
          <a:xfrm>
            <a:off x="8001000" y="0"/>
            <a:ext cx="1143000" cy="722313"/>
          </a:xfrm>
          <a:prstGeom prst="rect">
            <a:avLst/>
          </a:prstGeom>
          <a:noFill/>
        </p:spPr>
      </p:pic>
      <p:sp>
        <p:nvSpPr>
          <p:cNvPr id="9" name="Rectangle 8"/>
          <p:cNvSpPr/>
          <p:nvPr/>
        </p:nvSpPr>
        <p:spPr>
          <a:xfrm>
            <a:off x="533400" y="3032878"/>
            <a:ext cx="8001000" cy="3693319"/>
          </a:xfrm>
          <a:prstGeom prst="rect">
            <a:avLst/>
          </a:prstGeom>
        </p:spPr>
        <p:txBody>
          <a:bodyPr wrap="square">
            <a:spAutoFit/>
          </a:bodyPr>
          <a:lstStyle/>
          <a:p>
            <a:pPr marL="342900" indent="-342900">
              <a:buFont typeface="+mj-lt"/>
              <a:buAutoNum type="arabicPeriod"/>
            </a:pPr>
            <a:r>
              <a:rPr lang="en-US" dirty="0"/>
              <a:t>Failed to implement adequate policies, procedures, or monitoring controls governing the repatriation of USD</a:t>
            </a:r>
          </a:p>
          <a:p>
            <a:pPr marL="342900" indent="-342900">
              <a:buFont typeface="+mj-lt"/>
              <a:buAutoNum type="arabicPeriod"/>
            </a:pPr>
            <a:r>
              <a:rPr lang="en-US" dirty="0"/>
              <a:t>Failed to conduct monitoring of high volumes of monetary instruments</a:t>
            </a:r>
          </a:p>
          <a:p>
            <a:pPr marL="342900" indent="-342900">
              <a:buFont typeface="+mj-lt"/>
              <a:buAutoNum type="arabicPeriod"/>
            </a:pPr>
            <a:r>
              <a:rPr lang="en-US" dirty="0"/>
              <a:t>Failed to appropriately monitor traveler's checks</a:t>
            </a:r>
          </a:p>
          <a:p>
            <a:pPr marL="342900" indent="-342900">
              <a:buFont typeface="+mj-lt"/>
              <a:buAutoNum type="arabicPeriod"/>
            </a:pPr>
            <a:r>
              <a:rPr lang="en-US" dirty="0"/>
              <a:t>Failed to appropriately institute risk-based monitoring of the Bank's foreign correspondent customers</a:t>
            </a:r>
          </a:p>
          <a:p>
            <a:pPr marL="342900" indent="-342900">
              <a:buFont typeface="+mj-lt"/>
              <a:buAutoNum type="arabicPeriod"/>
            </a:pPr>
            <a:r>
              <a:rPr lang="en-US" dirty="0"/>
              <a:t>Failed to file timely SARs involving suspicious transactions conducted through certain foreign correspondent accounts at the Bank;  </a:t>
            </a:r>
            <a:r>
              <a:rPr lang="en-US" b="1" i="1" dirty="0"/>
              <a:t>after conducting a voluntary </a:t>
            </a:r>
            <a:r>
              <a:rPr lang="en-US" b="1" i="1" dirty="0" err="1"/>
              <a:t>lookback</a:t>
            </a:r>
            <a:r>
              <a:rPr lang="en-US" b="1" i="1" dirty="0"/>
              <a:t>, the Bank filed over 4,300 SARs involving suspicious transactions</a:t>
            </a:r>
            <a:r>
              <a:rPr lang="en-US" dirty="0"/>
              <a:t> conducted through the Bank by CDCs and high risk foreign correspondent customers. </a:t>
            </a:r>
          </a:p>
          <a:p>
            <a:pPr marL="342900" indent="-342900">
              <a:buFont typeface="+mj-lt"/>
              <a:buAutoNum type="arabicPeriod"/>
            </a:pPr>
            <a:r>
              <a:rPr lang="en-US" dirty="0"/>
              <a:t>Failed to adequately report cash structuring activity from review of alerts generated in the Bank's Financial Intelligence Unit</a:t>
            </a:r>
          </a:p>
        </p:txBody>
      </p:sp>
      <p:graphicFrame>
        <p:nvGraphicFramePr>
          <p:cNvPr id="10" name="Table 9"/>
          <p:cNvGraphicFramePr>
            <a:graphicFrameLocks noGrp="1"/>
          </p:cNvGraphicFramePr>
          <p:nvPr/>
        </p:nvGraphicFramePr>
        <p:xfrm>
          <a:off x="533400" y="1960880"/>
          <a:ext cx="8077200" cy="1010920"/>
        </p:xfrm>
        <a:graphic>
          <a:graphicData uri="http://schemas.openxmlformats.org/drawingml/2006/table">
            <a:tbl>
              <a:tblPr firstRow="1" bandRow="1">
                <a:tableStyleId>{93296810-A885-4BE3-A3E7-6D5BEEA58F35}</a:tableStyleId>
              </a:tblPr>
              <a:tblGrid>
                <a:gridCol w="3276600">
                  <a:extLst>
                    <a:ext uri="{9D8B030D-6E8A-4147-A177-3AD203B41FA5}">
                      <a16:colId xmlns:a16="http://schemas.microsoft.com/office/drawing/2014/main" val="20000"/>
                    </a:ext>
                  </a:extLst>
                </a:gridCol>
                <a:gridCol w="2667000">
                  <a:extLst>
                    <a:ext uri="{9D8B030D-6E8A-4147-A177-3AD203B41FA5}">
                      <a16:colId xmlns:a16="http://schemas.microsoft.com/office/drawing/2014/main" val="20001"/>
                    </a:ext>
                  </a:extLst>
                </a:gridCol>
                <a:gridCol w="2133600">
                  <a:extLst>
                    <a:ext uri="{9D8B030D-6E8A-4147-A177-3AD203B41FA5}">
                      <a16:colId xmlns:a16="http://schemas.microsoft.com/office/drawing/2014/main" val="20002"/>
                    </a:ext>
                  </a:extLst>
                </a:gridCol>
              </a:tblGrid>
              <a:tr h="370840">
                <a:tc>
                  <a:txBody>
                    <a:bodyPr/>
                    <a:lstStyle/>
                    <a:p>
                      <a:pPr algn="ctr"/>
                      <a:r>
                        <a:rPr lang="en-US" dirty="0"/>
                        <a:t>Institution</a:t>
                      </a:r>
                      <a:endParaRPr lang="en-US" b="0" dirty="0">
                        <a:solidFill>
                          <a:srgbClr val="7030A0"/>
                        </a:solidFill>
                      </a:endParaRPr>
                    </a:p>
                  </a:txBody>
                  <a:tcPr/>
                </a:tc>
                <a:tc>
                  <a:txBody>
                    <a:bodyPr/>
                    <a:lstStyle/>
                    <a:p>
                      <a:pPr algn="ctr"/>
                      <a:r>
                        <a:rPr lang="en-US" dirty="0"/>
                        <a:t>Amount IN USD</a:t>
                      </a:r>
                      <a:endParaRPr lang="en-US" b="0" dirty="0">
                        <a:solidFill>
                          <a:srgbClr val="7030A0"/>
                        </a:solidFill>
                      </a:endParaRPr>
                    </a:p>
                  </a:txBody>
                  <a:tcPr/>
                </a:tc>
                <a:tc>
                  <a:txBody>
                    <a:bodyPr/>
                    <a:lstStyle/>
                    <a:p>
                      <a:pPr algn="ctr"/>
                      <a:r>
                        <a:rPr lang="en-US" dirty="0"/>
                        <a:t>Agency </a:t>
                      </a:r>
                      <a:endParaRPr lang="en-US" b="0" dirty="0">
                        <a:solidFill>
                          <a:srgbClr val="7030A0"/>
                        </a:solidFill>
                      </a:endParaRPr>
                    </a:p>
                  </a:txBody>
                  <a:tcPr/>
                </a:tc>
                <a:extLst>
                  <a:ext uri="{0D108BD9-81ED-4DB2-BD59-A6C34878D82A}">
                    <a16:rowId xmlns:a16="http://schemas.microsoft.com/office/drawing/2014/main" val="10000"/>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1" u="sng" dirty="0">
                          <a:hlinkClick r:id="rId3"/>
                        </a:rPr>
                        <a:t> </a:t>
                      </a:r>
                      <a:r>
                        <a:rPr lang="en-US" b="1" dirty="0"/>
                        <a:t>Wachovia Bank, NA, Charlotte, NC</a:t>
                      </a:r>
                      <a:endParaRPr lang="en-US" b="1" u="sng" dirty="0"/>
                    </a:p>
                  </a:txBody>
                  <a:tcPr/>
                </a:tc>
                <a:tc>
                  <a:txBody>
                    <a:bodyPr/>
                    <a:lstStyle/>
                    <a:p>
                      <a:pPr algn="ctr"/>
                      <a:r>
                        <a:rPr lang="en-US" b="1" dirty="0"/>
                        <a:t>$110M Forfeiture/CMP; $50M CMP; C&amp;D</a:t>
                      </a:r>
                      <a:endParaRPr lang="en-US" b="0" dirty="0"/>
                    </a:p>
                  </a:txBody>
                  <a:tcPr/>
                </a:tc>
                <a:tc>
                  <a:txBody>
                    <a:bodyPr/>
                    <a:lstStyle/>
                    <a:p>
                      <a:pPr algn="ctr"/>
                      <a:r>
                        <a:rPr lang="en-US" b="1" dirty="0" err="1"/>
                        <a:t>FinCEN</a:t>
                      </a:r>
                      <a:r>
                        <a:rPr lang="en-US" b="1" dirty="0"/>
                        <a:t>, DOJ, OCC</a:t>
                      </a:r>
                    </a:p>
                  </a:txBody>
                  <a:tcPr/>
                </a:tc>
                <a:extLst>
                  <a:ext uri="{0D108BD9-81ED-4DB2-BD59-A6C34878D82A}">
                    <a16:rowId xmlns:a16="http://schemas.microsoft.com/office/drawing/2014/main" val="10001"/>
                  </a:ext>
                </a:extLst>
              </a:tr>
            </a:tbl>
          </a:graphicData>
        </a:graphic>
      </p:graphicFrame>
    </p:spTree>
  </p:cSld>
  <p:clrMapOvr>
    <a:masterClrMapping/>
  </p:clrMapOvr>
  <p:transition spd="med">
    <p:strips/>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1117</TotalTime>
  <Words>1576</Words>
  <Application>Microsoft Office PowerPoint</Application>
  <PresentationFormat>On-screen Show (4:3)</PresentationFormat>
  <Paragraphs>331</Paragraphs>
  <Slides>26</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26</vt:i4>
      </vt:variant>
    </vt:vector>
  </HeadingPairs>
  <TitlesOfParts>
    <vt:vector size="35" baseType="lpstr">
      <vt:lpstr>Arial</vt:lpstr>
      <vt:lpstr>Arial Unicode MS</vt:lpstr>
      <vt:lpstr>Bookman Old Style</vt:lpstr>
      <vt:lpstr>Calibri</vt:lpstr>
      <vt:lpstr>Tahoma</vt:lpstr>
      <vt:lpstr>Times</vt:lpstr>
      <vt:lpstr>Times New Roman</vt:lpstr>
      <vt:lpstr>Wingdings</vt:lpstr>
      <vt:lpstr>Default Design</vt:lpstr>
      <vt:lpstr>PowerPoint Presentation</vt:lpstr>
      <vt:lpstr>Compliance is NOT an Option!</vt:lpstr>
      <vt:lpstr>At Stake is…….</vt:lpstr>
      <vt:lpstr>ML Risk &amp; Solution</vt:lpstr>
      <vt:lpstr>ML Risk &amp; Solution</vt:lpstr>
      <vt:lpstr>Results of Non-compliance could be ………….</vt:lpstr>
      <vt:lpstr>Results of Non-compliance could be ………….</vt:lpstr>
      <vt:lpstr>PowerPoint Presentation</vt:lpstr>
      <vt:lpstr>PowerPoint Presentation</vt:lpstr>
      <vt:lpstr>PowerPoint Presentation</vt:lpstr>
      <vt:lpstr>PowerPoint Presentation</vt:lpstr>
      <vt:lpstr>Classification of Institutions Defaulted……</vt:lpstr>
      <vt:lpstr>PowerPoint Presentation</vt:lpstr>
      <vt:lpstr>AML Services Offered by ICIL</vt:lpstr>
      <vt:lpstr>ICIL Enhanced Due Diligence Service</vt:lpstr>
      <vt:lpstr>PowerPoint Presentation</vt:lpstr>
      <vt:lpstr>PowerPoint Presentation</vt:lpstr>
      <vt:lpstr>Focus on quality</vt:lpstr>
      <vt:lpstr>What makes RDC Watchlist unique?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Managing Account Receivables</dc:title>
  <dc:creator>bmufti</dc:creator>
  <cp:lastModifiedBy>adnan</cp:lastModifiedBy>
  <cp:revision>135</cp:revision>
  <dcterms:created xsi:type="dcterms:W3CDTF">2007-10-27T10:40:44Z</dcterms:created>
  <dcterms:modified xsi:type="dcterms:W3CDTF">2023-07-05T05:37:56Z</dcterms:modified>
</cp:coreProperties>
</file>